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55"/>
  </p:notesMasterIdLst>
  <p:handoutMasterIdLst>
    <p:handoutMasterId r:id="rId56"/>
  </p:handoutMasterIdLst>
  <p:sldIdLst>
    <p:sldId id="256" r:id="rId2"/>
    <p:sldId id="286" r:id="rId3"/>
    <p:sldId id="281" r:id="rId4"/>
    <p:sldId id="282" r:id="rId5"/>
    <p:sldId id="283" r:id="rId6"/>
    <p:sldId id="284" r:id="rId7"/>
    <p:sldId id="257" r:id="rId8"/>
    <p:sldId id="258" r:id="rId9"/>
    <p:sldId id="259" r:id="rId10"/>
    <p:sldId id="260" r:id="rId11"/>
    <p:sldId id="285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99" r:id="rId25"/>
    <p:sldId id="300" r:id="rId26"/>
    <p:sldId id="301" r:id="rId27"/>
    <p:sldId id="302" r:id="rId28"/>
    <p:sldId id="303" r:id="rId29"/>
    <p:sldId id="304" r:id="rId30"/>
    <p:sldId id="307" r:id="rId31"/>
    <p:sldId id="305" r:id="rId32"/>
    <p:sldId id="306" r:id="rId33"/>
    <p:sldId id="308" r:id="rId34"/>
    <p:sldId id="309" r:id="rId35"/>
    <p:sldId id="311" r:id="rId36"/>
    <p:sldId id="313" r:id="rId37"/>
    <p:sldId id="312" r:id="rId38"/>
    <p:sldId id="310" r:id="rId39"/>
    <p:sldId id="314" r:id="rId40"/>
    <p:sldId id="315" r:id="rId41"/>
    <p:sldId id="316" r:id="rId42"/>
    <p:sldId id="317" r:id="rId43"/>
    <p:sldId id="319" r:id="rId44"/>
    <p:sldId id="318" r:id="rId45"/>
    <p:sldId id="320" r:id="rId46"/>
    <p:sldId id="321" r:id="rId47"/>
    <p:sldId id="322" r:id="rId48"/>
    <p:sldId id="323" r:id="rId49"/>
    <p:sldId id="324" r:id="rId50"/>
    <p:sldId id="326" r:id="rId51"/>
    <p:sldId id="327" r:id="rId52"/>
    <p:sldId id="328" r:id="rId53"/>
    <p:sldId id="329" r:id="rId5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9E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00"/>
    <p:restoredTop sz="96327"/>
  </p:normalViewPr>
  <p:slideViewPr>
    <p:cSldViewPr snapToGrid="0">
      <p:cViewPr>
        <p:scale>
          <a:sx n="131" d="100"/>
          <a:sy n="131" d="100"/>
        </p:scale>
        <p:origin x="51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68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7E3E99AF-ED1E-4EA5-BBC7-75B25B5095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4473AB-1723-5920-F085-682C15DFA1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E02F7C-667E-A74B-8EF9-F0D509E66531}" type="datetimeFigureOut">
              <a:rPr kumimoji="1" lang="zh-TW" altLang="en-US" smtClean="0"/>
              <a:t>2024/7/3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F74CBDD-BBA6-5A0A-8F47-B4F74B7B9E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016DC9E-45E1-17BC-7050-5E4923E8D1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F62EE5-6180-D144-8C67-6E525E51B4C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548088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5526B6-7817-2A4E-A909-49C593561612}" type="datetimeFigureOut">
              <a:rPr kumimoji="1" lang="zh-TW" altLang="en-US" smtClean="0"/>
              <a:t>2024/7/3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41F6D7-EAF1-054F-B3F4-316D7DC37F2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6086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669BA-8845-4748-B2F8-6C8EB6557E75}" type="datetime1">
              <a:rPr lang="zh-TW" altLang="en-US" smtClean="0"/>
              <a:t>2024/7/3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819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2pPr>
              <a:defRPr b="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0B99D-89C6-9C4C-AB32-4151397A776A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22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>
            <a:lvl2pPr>
              <a:defRPr b="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D13F-8FF0-6D44-865B-8D9A34871F24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7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936" y="352817"/>
            <a:ext cx="10347259" cy="62427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29936" y="1032480"/>
            <a:ext cx="10347259" cy="4793039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 marL="617220" indent="-342900">
              <a:buFont typeface="Arial" panose="020B0604020202020204" pitchFamily="34" charset="0"/>
              <a:buChar char="•"/>
              <a:defRPr/>
            </a:lvl2pPr>
            <a:lvl3pPr>
              <a:defRPr b="0">
                <a:latin typeface="+mn-lt"/>
              </a:defRPr>
            </a:lvl3pPr>
            <a:lvl4pPr marL="880110" indent="-285750">
              <a:buFont typeface="Arial" panose="020B0604020202020204" pitchFamily="34" charset="0"/>
              <a:buChar char="•"/>
              <a:defRPr/>
            </a:lvl4pPr>
            <a:lvl5pPr marL="972000">
              <a:defRPr>
                <a:latin typeface="+mn-lt"/>
              </a:defRPr>
            </a:lvl5pPr>
            <a:lvl6pPr marL="1260000" indent="-285750">
              <a:buFont typeface="Arial" panose="020B0604020202020204" pitchFamily="34" charset="0"/>
              <a:buChar char="•"/>
              <a:defRPr>
                <a:latin typeface="+mn-lt"/>
              </a:defRPr>
            </a:lvl6pPr>
            <a:lvl7pPr marL="2743200" indent="0">
              <a:buNone/>
              <a:defRPr/>
            </a:lvl7pPr>
          </a:lstStyle>
          <a:p>
            <a:pPr lvl="0"/>
            <a:r>
              <a:rPr lang="en-US" dirty="0"/>
              <a:t>Click to edit Master text styles</a:t>
            </a:r>
          </a:p>
          <a:p>
            <a:pPr lvl="2"/>
            <a:r>
              <a:rPr lang="en-US" dirty="0"/>
              <a:t>Second level</a:t>
            </a:r>
          </a:p>
          <a:p>
            <a:pPr lvl="4"/>
            <a:r>
              <a:rPr lang="en-US" dirty="0"/>
              <a:t>Third level</a:t>
            </a:r>
          </a:p>
          <a:p>
            <a:pPr lvl="5"/>
            <a:r>
              <a:rPr lang="en-US" dirty="0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979DB-A011-8B43-9E9E-A6873B306B54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3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9"/>
            <a:ext cx="9143999" cy="1719262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A31E2-D031-8748-A042-A3A8A87B8BF6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606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>
            <a:lvl2pPr>
              <a:defRPr b="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>
            <a:lvl2pPr>
              <a:defRPr b="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93F3-45D1-914E-8350-81BF9ED46E2F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02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>
            <a:lvl2pPr>
              <a:defRPr b="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>
            <a:lvl2pPr>
              <a:defRPr b="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78566-43AB-6A47-B296-D21CEB5EFCB7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75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0587-D023-B64B-91FF-592620ABD754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01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A727F-B6C7-8949-B2C0-869A4E016144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43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 b="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C94A5-02F7-BB48-9001-9A8E9F5FFB00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35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2FD-D09C-3C47-AA89-73DE353C45F2}" type="datetime1">
              <a:rPr lang="zh-TW" altLang="en-US" smtClean="0"/>
              <a:t>2024/7/3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309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936" y="352817"/>
            <a:ext cx="9950103" cy="6242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9936" y="1017510"/>
            <a:ext cx="10433321" cy="48229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 dirty="0"/>
              <a:t>Click to edit Master text styles</a:t>
            </a:r>
          </a:p>
          <a:p>
            <a:pPr lvl="2"/>
            <a:r>
              <a:rPr lang="en-US" altLang="zh-TW" dirty="0"/>
              <a:t>Second level</a:t>
            </a:r>
          </a:p>
          <a:p>
            <a:pPr lvl="4"/>
            <a:r>
              <a:rPr lang="en-US" altLang="zh-TW" dirty="0"/>
              <a:t>Third level</a:t>
            </a:r>
          </a:p>
          <a:p>
            <a:pPr lvl="5"/>
            <a:r>
              <a:rPr lang="en-US" altLang="zh-TW" dirty="0"/>
              <a:t>Fourth level</a:t>
            </a:r>
          </a:p>
          <a:p>
            <a:pPr lvl="5"/>
            <a:r>
              <a:rPr lang="en-US" altLang="zh-TW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2F31ED19-8017-554D-A6D4-037BF36F8F39}" type="datetime1">
              <a:rPr lang="zh-TW" altLang="en-US" smtClean="0"/>
              <a:t>2024/7/3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578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3" r:id="rId6"/>
    <p:sldLayoutId id="2147483668" r:id="rId7"/>
    <p:sldLayoutId id="2147483669" r:id="rId8"/>
    <p:sldLayoutId id="2147483670" r:id="rId9"/>
    <p:sldLayoutId id="2147483672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Times New Roman" panose="02020603050405020304" pitchFamily="18" charset="0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Times New Roman" panose="02020603050405020304" pitchFamily="18" charset="0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Times New Roman" panose="02020603050405020304" pitchFamily="18" charset="0"/>
        </a:defRPr>
      </a:lvl5pPr>
      <a:lvl6pPr marL="11304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Times New Roman" panose="02020603050405020304" pitchFamily="18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eveloper.android.com/tools/releases/platforms?hl=zh-tw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studio?hl=zh-tw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apps/desktop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DE3B669-D0C6-43C4-9D0E-ED152B12D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F889541-7782-2856-F38F-8DDF995D5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7347" y="5422789"/>
            <a:ext cx="8888461" cy="706641"/>
          </a:xfrm>
        </p:spPr>
        <p:txBody>
          <a:bodyPr anchor="b">
            <a:normAutofit/>
          </a:bodyPr>
          <a:lstStyle/>
          <a:p>
            <a:r>
              <a:rPr kumimoji="1" lang="zh-TW" altLang="en-US" sz="2800" dirty="0"/>
              <a:t>行動</a:t>
            </a:r>
            <a:r>
              <a:rPr kumimoji="1" lang="en" altLang="zh-TW" sz="2800" dirty="0"/>
              <a:t>APP</a:t>
            </a:r>
            <a:r>
              <a:rPr kumimoji="1" lang="zh-TW" altLang="en-US" sz="2800" dirty="0"/>
              <a:t>開發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EA5805-59E7-0E10-7C5D-366A71302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7348" y="6165748"/>
            <a:ext cx="8888460" cy="692242"/>
          </a:xfrm>
        </p:spPr>
        <p:txBody>
          <a:bodyPr anchor="t">
            <a:normAutofit/>
          </a:bodyPr>
          <a:lstStyle/>
          <a:p>
            <a:r>
              <a:rPr kumimoji="1" lang="zh-TW" altLang="en-US" sz="1600" dirty="0"/>
              <a:t>賴璉錡</a:t>
            </a:r>
            <a:endParaRPr kumimoji="1" lang="en-US" altLang="zh-TW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kumimoji="1" lang="en-US" altLang="zh-TW" sz="1600" dirty="0"/>
              <a:t>lclai.t11@o365.fcu.edu.tw</a:t>
            </a:r>
            <a:endParaRPr kumimoji="1" lang="zh-TW" altLang="en-US" sz="1600" dirty="0"/>
          </a:p>
        </p:txBody>
      </p:sp>
      <p:pic>
        <p:nvPicPr>
          <p:cNvPr id="4" name="Picture 3" descr="木桌上筆筒內的彩色鉛筆">
            <a:extLst>
              <a:ext uri="{FF2B5EF4-FFF2-40B4-BE49-F238E27FC236}">
                <a16:creationId xmlns:a16="http://schemas.microsoft.com/office/drawing/2014/main" id="{B189C85E-3019-A123-FA86-7B2319EC90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742"/>
          <a:stretch/>
        </p:blipFill>
        <p:spPr>
          <a:xfrm>
            <a:off x="-2" y="10"/>
            <a:ext cx="12192002" cy="514801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75D9F35-775B-4B73-BBB6-176A2E086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1741688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CFEC1ED-FCB4-5414-4A6F-26C4F3AC1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820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E03BF0-5D32-0ABE-5AB9-27A337800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開發環境與相關工具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FA1D27-7E10-5CD5-A4DF-A4C55AF6C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7" y="1032480"/>
            <a:ext cx="8533520" cy="5472703"/>
          </a:xfrm>
        </p:spPr>
        <p:txBody>
          <a:bodyPr>
            <a:normAutofit/>
          </a:bodyPr>
          <a:lstStyle/>
          <a:p>
            <a:r>
              <a:rPr kumimoji="1" lang="en-US" altLang="zh-TW" b="0" dirty="0"/>
              <a:t>Android SDK (software development kit)</a:t>
            </a:r>
          </a:p>
          <a:p>
            <a:pPr lvl="1"/>
            <a:r>
              <a:rPr kumimoji="1" lang="en-US" altLang="zh-TW" b="0" dirty="0"/>
              <a:t>Android </a:t>
            </a:r>
            <a:r>
              <a:rPr kumimoji="1" lang="zh-TW" altLang="en-US" b="0" dirty="0"/>
              <a:t>開發套件包含偵錯器、</a:t>
            </a:r>
            <a:r>
              <a:rPr kumimoji="1" lang="en-US" altLang="zh-TW" b="0" dirty="0"/>
              <a:t>Android </a:t>
            </a:r>
            <a:r>
              <a:rPr kumimoji="1" lang="zh-TW" altLang="en-US" b="0" dirty="0"/>
              <a:t>模擬器（</a:t>
            </a:r>
            <a:r>
              <a:rPr kumimoji="1" lang="en-US" altLang="zh-TW" b="0" dirty="0"/>
              <a:t>Android Virtual Device</a:t>
            </a:r>
            <a:r>
              <a:rPr kumimoji="1" lang="zh-TW" altLang="en-US" b="0" dirty="0"/>
              <a:t>）、函數庫、文件。</a:t>
            </a:r>
            <a:endParaRPr kumimoji="1" lang="en-US" altLang="zh-TW" b="0" dirty="0"/>
          </a:p>
          <a:p>
            <a:pPr lvl="1"/>
            <a:r>
              <a:rPr kumimoji="1" lang="en-US" altLang="zh-TW" b="0" dirty="0"/>
              <a:t>Android SDK</a:t>
            </a:r>
            <a:r>
              <a:rPr kumimoji="1" lang="zh-TW" altLang="en-US" b="0" dirty="0"/>
              <a:t> 會提供開發相關工具與</a:t>
            </a:r>
            <a:r>
              <a:rPr kumimoji="1" lang="en-US" altLang="zh-TW" b="0" dirty="0"/>
              <a:t> APIs (Application Programming Interfaces)</a:t>
            </a:r>
            <a:r>
              <a:rPr kumimoji="1" lang="zh-TW" altLang="en-US" b="0" dirty="0"/>
              <a:t>。</a:t>
            </a:r>
            <a:endParaRPr kumimoji="1" lang="en-US" altLang="zh-TW" b="0" dirty="0"/>
          </a:p>
          <a:p>
            <a:pPr lvl="1"/>
            <a:r>
              <a:rPr kumimoji="1" lang="zh-TW" altLang="en-US" b="0" dirty="0"/>
              <a:t>不同版本的</a:t>
            </a:r>
            <a:r>
              <a:rPr kumimoji="1" lang="en-US" altLang="zh-TW" b="0" dirty="0"/>
              <a:t> Android</a:t>
            </a:r>
            <a:r>
              <a:rPr kumimoji="1" lang="zh-TW" altLang="en-US" b="0" dirty="0"/>
              <a:t> 作業系統使用的</a:t>
            </a:r>
            <a:r>
              <a:rPr kumimoji="1" lang="en-US" altLang="zh-TW" b="0" dirty="0"/>
              <a:t> APIs </a:t>
            </a:r>
            <a:r>
              <a:rPr kumimoji="1" lang="zh-TW" altLang="en-US" b="0" dirty="0"/>
              <a:t>版本也不一樣，稱為</a:t>
            </a:r>
            <a:r>
              <a:rPr kumimoji="1" lang="en-US" altLang="zh-TW" b="0" dirty="0">
                <a:solidFill>
                  <a:srgbClr val="FF0000"/>
                </a:solidFill>
              </a:rPr>
              <a:t>API</a:t>
            </a:r>
            <a:r>
              <a:rPr kumimoji="1" lang="zh-TW" altLang="en-US" b="0" dirty="0">
                <a:solidFill>
                  <a:srgbClr val="FF0000"/>
                </a:solidFill>
              </a:rPr>
              <a:t>層級（</a:t>
            </a:r>
            <a:r>
              <a:rPr kumimoji="1" lang="en-US" altLang="zh-TW" b="0" dirty="0">
                <a:solidFill>
                  <a:srgbClr val="FF0000"/>
                </a:solidFill>
              </a:rPr>
              <a:t>API</a:t>
            </a:r>
            <a:r>
              <a:rPr kumimoji="1" lang="zh-TW" altLang="en-US" b="0" dirty="0">
                <a:solidFill>
                  <a:srgbClr val="FF0000"/>
                </a:solidFill>
              </a:rPr>
              <a:t> </a:t>
            </a:r>
            <a:r>
              <a:rPr kumimoji="1" lang="en-US" altLang="zh-TW" b="0" dirty="0">
                <a:solidFill>
                  <a:srgbClr val="FF0000"/>
                </a:solidFill>
              </a:rPr>
              <a:t>level</a:t>
            </a:r>
            <a:r>
              <a:rPr kumimoji="1" lang="zh-TW" altLang="en-US" b="0" dirty="0">
                <a:solidFill>
                  <a:srgbClr val="FF0000"/>
                </a:solidFill>
              </a:rPr>
              <a:t>）</a:t>
            </a:r>
            <a:r>
              <a:rPr kumimoji="1" lang="zh-TW" altLang="en-US" b="0" dirty="0"/>
              <a:t>，例如</a:t>
            </a:r>
            <a:r>
              <a:rPr kumimoji="1" lang="en-US" altLang="zh-TW" b="0" dirty="0"/>
              <a:t>Android 12 </a:t>
            </a:r>
            <a:r>
              <a:rPr kumimoji="1" lang="zh-TW" altLang="en-US" b="0" dirty="0"/>
              <a:t>是</a:t>
            </a:r>
            <a:r>
              <a:rPr kumimoji="1" lang="en-US" altLang="zh-TW" b="0" dirty="0"/>
              <a:t> 31, 32</a:t>
            </a:r>
            <a:r>
              <a:rPr kumimoji="1" lang="zh-TW" altLang="en-US" b="0" dirty="0"/>
              <a:t>、</a:t>
            </a:r>
            <a:r>
              <a:rPr kumimoji="1" lang="en-US" altLang="zh-TW" b="0" dirty="0"/>
              <a:t>Android 10</a:t>
            </a:r>
            <a:r>
              <a:rPr kumimoji="1" lang="zh-TW" altLang="en-US" b="0" dirty="0"/>
              <a:t> 是</a:t>
            </a:r>
            <a:r>
              <a:rPr kumimoji="1" lang="en-US" altLang="zh-TW" b="0" dirty="0"/>
              <a:t> 29</a:t>
            </a:r>
            <a:r>
              <a:rPr kumimoji="1" lang="zh-TW" altLang="en-US" b="0" dirty="0"/>
              <a:t>。</a:t>
            </a:r>
            <a:endParaRPr kumimoji="1" lang="en-US" altLang="zh-TW" b="0" dirty="0"/>
          </a:p>
          <a:p>
            <a:pPr lvl="3"/>
            <a:r>
              <a:rPr lang="en" altLang="zh-TW" dirty="0">
                <a:hlinkClick r:id="rId2"/>
              </a:rPr>
              <a:t>SDK </a:t>
            </a:r>
            <a:r>
              <a:rPr lang="zh-TW" altLang="en-US" dirty="0">
                <a:hlinkClick r:id="rId2"/>
              </a:rPr>
              <a:t>平台版本資訊  </a:t>
            </a:r>
            <a:r>
              <a:rPr lang="en-US" altLang="zh-TW" dirty="0">
                <a:hlinkClick r:id="rId2"/>
              </a:rPr>
              <a:t>|  </a:t>
            </a:r>
            <a:r>
              <a:rPr lang="en" altLang="zh-TW" dirty="0">
                <a:hlinkClick r:id="rId2"/>
              </a:rPr>
              <a:t>Android Studio  |  Android Developers</a:t>
            </a:r>
            <a:endParaRPr lang="en" altLang="zh-TW" dirty="0"/>
          </a:p>
          <a:p>
            <a:pPr lvl="1"/>
            <a:r>
              <a:rPr kumimoji="1" lang="zh-TW" altLang="en-US" b="0" dirty="0"/>
              <a:t>一般來說 </a:t>
            </a:r>
            <a:r>
              <a:rPr kumimoji="1" lang="en-US" altLang="zh-TW" b="0" dirty="0"/>
              <a:t>APIs </a:t>
            </a:r>
            <a:r>
              <a:rPr kumimoji="1" lang="zh-TW" altLang="en-US" b="0" dirty="0"/>
              <a:t>會向下相容，但除非會使用到新功能，否則選擇在更多裝置可以執行的版本會更好。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B08E7A1-412A-EDB9-5144-76CDD4E07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10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0EC4D3-EC97-D651-EC37-030D69098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3457" y="1420114"/>
            <a:ext cx="2400300" cy="32131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49520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B7B2D5-B984-31BE-64BE-6E53C6852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開啟一個新的</a:t>
            </a:r>
            <a:r>
              <a:rPr kumimoji="1" lang="en-US" altLang="zh-TW" dirty="0"/>
              <a:t> Android Studio </a:t>
            </a:r>
            <a:r>
              <a:rPr kumimoji="1" lang="zh-TW" altLang="en-US" dirty="0"/>
              <a:t>專案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16BA868-5C92-6827-48B6-C1C1C57CD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4661" y="1031875"/>
            <a:ext cx="7078528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CE43427-719E-0916-E248-43FEA5397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55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BBD397-AAAA-ED02-BCC1-D5BC3AA5E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選擇「</a:t>
            </a:r>
            <a:r>
              <a:rPr kumimoji="1" lang="en-US" altLang="zh-TW" dirty="0">
                <a:solidFill>
                  <a:srgbClr val="FF0000"/>
                </a:solidFill>
              </a:rPr>
              <a:t>Empty Views Activity</a:t>
            </a:r>
            <a:r>
              <a:rPr kumimoji="1" lang="zh-TW" altLang="en-US" dirty="0"/>
              <a:t>」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8623828-BB58-AD69-0901-B132A15F0C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1512" y="1275715"/>
            <a:ext cx="6308975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43AEA09-0437-02A5-B5CF-4271F70C0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49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CC629C-A45B-D7C4-6BFA-B70394D14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設定專案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9CDA5D4-5AAE-3E73-E0B8-E2AB53BC37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3763" y="1031875"/>
            <a:ext cx="6340324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608C6FA-222C-98F6-D0AD-4B8DB3AEB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13</a:t>
            </a:fld>
            <a:endParaRPr lang="en-US"/>
          </a:p>
        </p:txBody>
      </p:sp>
      <p:sp>
        <p:nvSpPr>
          <p:cNvPr id="6" name="向下箭號 5">
            <a:extLst>
              <a:ext uri="{FF2B5EF4-FFF2-40B4-BE49-F238E27FC236}">
                <a16:creationId xmlns:a16="http://schemas.microsoft.com/office/drawing/2014/main" id="{E2D06272-6926-FC2E-F136-C460E38DC173}"/>
              </a:ext>
            </a:extLst>
          </p:cNvPr>
          <p:cNvSpPr/>
          <p:nvPr/>
        </p:nvSpPr>
        <p:spPr>
          <a:xfrm rot="17364629">
            <a:off x="5824453" y="1534281"/>
            <a:ext cx="120219" cy="1709845"/>
          </a:xfrm>
          <a:prstGeom prst="downArrow">
            <a:avLst>
              <a:gd name="adj1" fmla="val 41505"/>
              <a:gd name="adj2" fmla="val 120839"/>
            </a:avLst>
          </a:prstGeom>
          <a:solidFill>
            <a:srgbClr val="3B9EB1">
              <a:alpha val="4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065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A0B8D-D69A-8856-E7B5-403F37CCD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使用</a:t>
            </a:r>
            <a:r>
              <a:rPr kumimoji="1" lang="en-US" altLang="zh-TW" dirty="0"/>
              <a:t> Android Studio’ SDK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FAB8DA6-A08C-D28A-642B-3E9BA67EB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3985" y="2378236"/>
            <a:ext cx="4164030" cy="23452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6696CBB-7ACB-7463-8C45-587156EC1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20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F9F92F-6DA2-7D3D-2243-04DDC7D3A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solidFill>
                  <a:schemeClr val="accent1"/>
                </a:solidFill>
              </a:rPr>
              <a:t>(GitHub Desktop) </a:t>
            </a:r>
            <a:r>
              <a:rPr kumimoji="1" lang="en-US" altLang="zh-TW" dirty="0"/>
              <a:t>Commit to main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ECC5CBC-CC19-60FF-BB3B-9E7F35B46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15</a:t>
            </a:fld>
            <a:endParaRPr lang="en-US"/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7309E0FA-C1E8-B0FD-434F-2968486DA3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741" y="1293133"/>
            <a:ext cx="7259647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0715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88E341-9EC6-515B-1E3F-F0740F48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新增 </a:t>
            </a:r>
            <a:r>
              <a:rPr kumimoji="1" lang="en-US" altLang="zh-TW" dirty="0"/>
              <a:t>AVD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2A64AE1-CE2E-5BB4-A978-CF74A3C4A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8483" y="1031875"/>
            <a:ext cx="5690884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058B703-19DB-C24A-D8B6-59DFA5E19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16</a:t>
            </a:fld>
            <a:endParaRPr 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B9034FA-B42B-C991-0FE2-7F63FB365654}"/>
              </a:ext>
            </a:extLst>
          </p:cNvPr>
          <p:cNvSpPr txBox="1"/>
          <p:nvPr/>
        </p:nvSpPr>
        <p:spPr>
          <a:xfrm>
            <a:off x="8849367" y="2080009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  <a:highlight>
                  <a:srgbClr val="FF0000"/>
                </a:highlight>
              </a:rPr>
              <a:t>Device Manager</a:t>
            </a:r>
            <a:endParaRPr kumimoji="1" lang="zh-TW" altLang="en-US" dirty="0">
              <a:solidFill>
                <a:schemeClr val="bg1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41255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88E341-9EC6-515B-1E3F-F0740F48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新增 </a:t>
            </a:r>
            <a:r>
              <a:rPr kumimoji="1" lang="en-US" altLang="zh-TW" dirty="0"/>
              <a:t>AVD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058B703-19DB-C24A-D8B6-59DFA5E19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17</a:t>
            </a:fld>
            <a:endParaRPr lang="en-US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1A23B5F3-2C68-5C27-8168-7A140C927D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358" y="1031875"/>
            <a:ext cx="6785135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3226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88E341-9EC6-515B-1E3F-F0740F48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新增 </a:t>
            </a:r>
            <a:r>
              <a:rPr kumimoji="1" lang="en-US" altLang="zh-TW" dirty="0"/>
              <a:t>AVD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058B703-19DB-C24A-D8B6-59DFA5E19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18</a:t>
            </a:fld>
            <a:endParaRPr 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CA9CC643-8380-CB77-D833-B5C4D471D1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1424" y="1031875"/>
            <a:ext cx="7005003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5331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89683C-88AA-D4BA-9EBD-08C1ACF72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新增 </a:t>
            </a:r>
            <a:r>
              <a:rPr kumimoji="1" lang="en-US" altLang="zh-TW" dirty="0"/>
              <a:t>AVD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68F6744-4689-8812-B590-15F786779D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3345" y="1031875"/>
            <a:ext cx="7101160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B5874EC-7E3E-F58F-67C9-58FBB4A4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19</a:t>
            </a:fld>
            <a:endParaRPr lang="en-US"/>
          </a:p>
        </p:txBody>
      </p:sp>
      <p:sp>
        <p:nvSpPr>
          <p:cNvPr id="6" name="向下箭號 5">
            <a:extLst>
              <a:ext uri="{FF2B5EF4-FFF2-40B4-BE49-F238E27FC236}">
                <a16:creationId xmlns:a16="http://schemas.microsoft.com/office/drawing/2014/main" id="{1EF79F0F-877A-88CD-EC3B-77648D89B8E0}"/>
              </a:ext>
            </a:extLst>
          </p:cNvPr>
          <p:cNvSpPr/>
          <p:nvPr/>
        </p:nvSpPr>
        <p:spPr>
          <a:xfrm>
            <a:off x="9073662" y="4943789"/>
            <a:ext cx="361740" cy="532563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77149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E135BF-98BB-1BF3-C728-4A0162F53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</a:t>
            </a:r>
            <a:r>
              <a:rPr kumimoji="1" lang="zh-TW" altLang="en-US" dirty="0"/>
              <a:t> 下載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232BD9-62B1-51A4-C632-A211ADB5E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hlinkClick r:id="rId2"/>
              </a:rPr>
              <a:t>下載 </a:t>
            </a:r>
            <a:r>
              <a:rPr lang="en" altLang="zh-TW" dirty="0">
                <a:hlinkClick r:id="rId2"/>
              </a:rPr>
              <a:t>Android Studio &amp; App Tools 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6A67CAA-9EF6-803B-44C1-5DC6211D4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11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62E4C0-5B56-17A3-6B54-8C21F9C95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啟動 </a:t>
            </a:r>
            <a:r>
              <a:rPr kumimoji="1" lang="en-US" altLang="zh-TW" dirty="0"/>
              <a:t>AVD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75298B0-E427-3139-DCB7-AC5838525C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6975" y="1485900"/>
            <a:ext cx="7073900" cy="3886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1A1751C-4E6C-B6B2-46BE-A1A88E5FC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20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DAC783-1245-740F-169F-33FC896E2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AVD</a:t>
            </a:r>
            <a:r>
              <a:rPr kumimoji="1" lang="zh-TW" altLang="en-US" dirty="0"/>
              <a:t> 介面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A32553E-7BFB-306B-2DA2-D9FE478D9F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6015" y="1031875"/>
            <a:ext cx="4575820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8AF66B-ED68-8437-F680-3EBE93045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21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9785275-A75C-0652-FBD0-18B91C05376D}"/>
              </a:ext>
            </a:extLst>
          </p:cNvPr>
          <p:cNvSpPr/>
          <p:nvPr/>
        </p:nvSpPr>
        <p:spPr>
          <a:xfrm>
            <a:off x="7546312" y="1256044"/>
            <a:ext cx="231112" cy="2009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C210839-BA6A-8E2D-175D-04D35823EC48}"/>
              </a:ext>
            </a:extLst>
          </p:cNvPr>
          <p:cNvSpPr txBox="1"/>
          <p:nvPr/>
        </p:nvSpPr>
        <p:spPr>
          <a:xfrm>
            <a:off x="7777424" y="117186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按下可以彈出視窗</a:t>
            </a:r>
          </a:p>
        </p:txBody>
      </p:sp>
    </p:spTree>
    <p:extLst>
      <p:ext uri="{BB962C8B-B14F-4D97-AF65-F5344CB8AC3E}">
        <p14:creationId xmlns:p14="http://schemas.microsoft.com/office/powerpoint/2010/main" val="3379796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69A2A2-6527-C584-0060-C0ACE166D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檔案檢視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EC8872B-B8DF-A3C9-CEED-2F4799C14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9805" y="438410"/>
            <a:ext cx="3908151" cy="6203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8A73E29-4875-BA32-739D-0DE7B1F77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504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D16AB-EE93-B39C-2348-DA31F3401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程式碼編輯視窗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38CFB270-989E-973D-4EA9-DFA57A01C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7297" y="1031875"/>
            <a:ext cx="8213256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494D979-4FDB-8D8D-9386-DC8604956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465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9AE7B7-7F4C-1567-4C62-70BA37FFC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設計介面工具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9B0A3EA-0DFE-290D-32F2-473E6B19DC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5336" y="1031875"/>
            <a:ext cx="5057178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CC0A01-2E72-A69B-1D1A-955782AB6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851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FCC07A-037F-941B-5266-2C34EF938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Design </a:t>
            </a:r>
            <a:r>
              <a:rPr kumimoji="1" lang="zh-TW" altLang="en-US" dirty="0"/>
              <a:t>設計模式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49493BA-0EEE-3072-01EB-68C9CD5C1A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7982" y="980771"/>
            <a:ext cx="6016035" cy="55581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78D41F-9CBA-A5BD-A2E1-8A303C6A1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25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8912A4F-5A05-43C7-B0AD-C2ACB24BACF5}"/>
              </a:ext>
            </a:extLst>
          </p:cNvPr>
          <p:cNvSpPr/>
          <p:nvPr/>
        </p:nvSpPr>
        <p:spPr>
          <a:xfrm>
            <a:off x="3087982" y="1477108"/>
            <a:ext cx="1604598" cy="24517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45547C-8CAB-AD1E-9AC4-2960B97A1B12}"/>
              </a:ext>
            </a:extLst>
          </p:cNvPr>
          <p:cNvSpPr txBox="1"/>
          <p:nvPr/>
        </p:nvSpPr>
        <p:spPr>
          <a:xfrm>
            <a:off x="3336283" y="11059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常用元件</a:t>
            </a:r>
          </a:p>
        </p:txBody>
      </p:sp>
    </p:spTree>
    <p:extLst>
      <p:ext uri="{BB962C8B-B14F-4D97-AF65-F5344CB8AC3E}">
        <p14:creationId xmlns:p14="http://schemas.microsoft.com/office/powerpoint/2010/main" val="15280749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FCC07A-037F-941B-5266-2C34EF938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Design </a:t>
            </a:r>
            <a:r>
              <a:rPr kumimoji="1" lang="zh-TW" altLang="en-US" dirty="0"/>
              <a:t>設計模式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49493BA-0EEE-3072-01EB-68C9CD5C1A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7982" y="980771"/>
            <a:ext cx="6016035" cy="55581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78D41F-9CBA-A5BD-A2E1-8A303C6A1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26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8912A4F-5A05-43C7-B0AD-C2ACB24BACF5}"/>
              </a:ext>
            </a:extLst>
          </p:cNvPr>
          <p:cNvSpPr/>
          <p:nvPr/>
        </p:nvSpPr>
        <p:spPr>
          <a:xfrm>
            <a:off x="3087982" y="4053386"/>
            <a:ext cx="1604598" cy="24517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45547C-8CAB-AD1E-9AC4-2960B97A1B12}"/>
              </a:ext>
            </a:extLst>
          </p:cNvPr>
          <p:cNvSpPr txBox="1"/>
          <p:nvPr/>
        </p:nvSpPr>
        <p:spPr>
          <a:xfrm>
            <a:off x="2990034" y="368221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畫面的元件集合</a:t>
            </a:r>
          </a:p>
        </p:txBody>
      </p:sp>
    </p:spTree>
    <p:extLst>
      <p:ext uri="{BB962C8B-B14F-4D97-AF65-F5344CB8AC3E}">
        <p14:creationId xmlns:p14="http://schemas.microsoft.com/office/powerpoint/2010/main" val="24344747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FCC07A-037F-941B-5266-2C34EF938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Design </a:t>
            </a:r>
            <a:r>
              <a:rPr kumimoji="1" lang="zh-TW" altLang="en-US" dirty="0"/>
              <a:t>設計模式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49493BA-0EEE-3072-01EB-68C9CD5C1A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7982" y="980771"/>
            <a:ext cx="6016035" cy="55581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78D41F-9CBA-A5BD-A2E1-8A303C6A1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27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8912A4F-5A05-43C7-B0AD-C2ACB24BACF5}"/>
              </a:ext>
            </a:extLst>
          </p:cNvPr>
          <p:cNvSpPr/>
          <p:nvPr/>
        </p:nvSpPr>
        <p:spPr>
          <a:xfrm>
            <a:off x="4707775" y="1308044"/>
            <a:ext cx="2340797" cy="50483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45547C-8CAB-AD1E-9AC4-2960B97A1B12}"/>
              </a:ext>
            </a:extLst>
          </p:cNvPr>
          <p:cNvSpPr txBox="1"/>
          <p:nvPr/>
        </p:nvSpPr>
        <p:spPr>
          <a:xfrm>
            <a:off x="4905920" y="93503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畫面的元件設計</a:t>
            </a:r>
          </a:p>
        </p:txBody>
      </p:sp>
    </p:spTree>
    <p:extLst>
      <p:ext uri="{BB962C8B-B14F-4D97-AF65-F5344CB8AC3E}">
        <p14:creationId xmlns:p14="http://schemas.microsoft.com/office/powerpoint/2010/main" val="3513979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FCC07A-037F-941B-5266-2C34EF938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Design </a:t>
            </a:r>
            <a:r>
              <a:rPr kumimoji="1" lang="zh-TW" altLang="en-US" dirty="0"/>
              <a:t>設計模式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49493BA-0EEE-3072-01EB-68C9CD5C1A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7982" y="980771"/>
            <a:ext cx="6016035" cy="55581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78D41F-9CBA-A5BD-A2E1-8A303C6A1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28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8912A4F-5A05-43C7-B0AD-C2ACB24BACF5}"/>
              </a:ext>
            </a:extLst>
          </p:cNvPr>
          <p:cNvSpPr/>
          <p:nvPr/>
        </p:nvSpPr>
        <p:spPr>
          <a:xfrm>
            <a:off x="7097486" y="1235688"/>
            <a:ext cx="2034934" cy="51206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45547C-8CAB-AD1E-9AC4-2960B97A1B12}"/>
              </a:ext>
            </a:extLst>
          </p:cNvPr>
          <p:cNvSpPr txBox="1"/>
          <p:nvPr/>
        </p:nvSpPr>
        <p:spPr>
          <a:xfrm>
            <a:off x="7214706" y="92033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元件的屬性設定</a:t>
            </a:r>
          </a:p>
        </p:txBody>
      </p:sp>
    </p:spTree>
    <p:extLst>
      <p:ext uri="{BB962C8B-B14F-4D97-AF65-F5344CB8AC3E}">
        <p14:creationId xmlns:p14="http://schemas.microsoft.com/office/powerpoint/2010/main" val="2478870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7741BE-54BE-D5A3-F28A-CD040D195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練習：新增元件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9D2733-65C8-0341-5E01-C66A19EAC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新增一些元件到畫面上，並試著執行看看</a:t>
            </a:r>
            <a:endParaRPr kumimoji="1" lang="en-US" altLang="zh-TW" dirty="0"/>
          </a:p>
          <a:p>
            <a:r>
              <a:rPr kumimoji="1" lang="zh-TW" altLang="en-US" dirty="0"/>
              <a:t>實作完請</a:t>
            </a:r>
            <a:r>
              <a:rPr kumimoji="1" lang="en-US" altLang="zh-TW" dirty="0"/>
              <a:t>commit!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11686AE-A6C8-ED86-069D-930458845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29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17A8522-1DA4-128C-A0CF-0FA4F6E52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045" y="2552919"/>
            <a:ext cx="2388144" cy="39522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5F440F1-7825-19AD-255B-304CCE6DB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813" y="2354443"/>
            <a:ext cx="1672465" cy="41844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7453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5A1F16-CC5E-CE49-46BA-AD57D98D9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GitHub Desktop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887447-9A1A-48A4-2770-45DCFE439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6" y="1032480"/>
            <a:ext cx="3851791" cy="4793039"/>
          </a:xfrm>
        </p:spPr>
        <p:txBody>
          <a:bodyPr/>
          <a:lstStyle/>
          <a:p>
            <a:r>
              <a:rPr lang="en" altLang="zh-TW" dirty="0">
                <a:hlinkClick r:id="rId2"/>
              </a:rPr>
              <a:t>GitHub Desktop</a:t>
            </a:r>
            <a:endParaRPr lang="en" altLang="zh-TW" dirty="0"/>
          </a:p>
          <a:p>
            <a:r>
              <a:rPr kumimoji="1" lang="zh-TW" altLang="en-US" dirty="0"/>
              <a:t>登入帳號</a:t>
            </a:r>
            <a:endParaRPr kumimoji="1"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9098B87-4C26-5AC7-081B-29264D45C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</a:t>
            </a:fld>
            <a:endParaRPr 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7E5C21D-BDB1-7838-1DE9-F6934D6B9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463" y="967071"/>
            <a:ext cx="7175619" cy="49238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32823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DE1980-1AB7-2288-65DA-8B1A10B9D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9"/>
            <a:ext cx="9143999" cy="1719262"/>
          </a:xfrm>
        </p:spPr>
        <p:txBody>
          <a:bodyPr/>
          <a:lstStyle/>
          <a:p>
            <a:pPr algn="ctr"/>
            <a:r>
              <a:rPr kumimoji="1" lang="en-US" altLang="zh-TW" dirty="0"/>
              <a:t>Android </a:t>
            </a:r>
            <a:r>
              <a:rPr kumimoji="1" lang="zh-TW" altLang="en-US" dirty="0"/>
              <a:t>應用程式介紹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973FB23-2144-61BC-EB32-D43F1F9F61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23F90F5-45F4-D517-0F10-8DD419B47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1471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1344D1-F7A3-59FF-9D03-E481A5073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</a:t>
            </a:r>
            <a:r>
              <a:rPr kumimoji="1" lang="zh-TW" altLang="en-US" dirty="0"/>
              <a:t>應用程式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2E9550-E6AC-69E0-EA25-694635005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6" y="1032479"/>
            <a:ext cx="9588387" cy="5688995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kumimoji="1" lang="en-US" altLang="zh-TW" dirty="0"/>
              <a:t>Android </a:t>
            </a:r>
            <a:r>
              <a:rPr kumimoji="1" lang="zh-TW" altLang="en-US" dirty="0"/>
              <a:t>應用程式主要由以下四種層級的元件構成：</a:t>
            </a:r>
            <a:endParaRPr kumimoji="1" lang="en-US" altLang="zh-TW" dirty="0"/>
          </a:p>
          <a:p>
            <a:pPr lvl="2">
              <a:lnSpc>
                <a:spcPct val="150000"/>
              </a:lnSpc>
            </a:pP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活動（</a:t>
            </a:r>
            <a:r>
              <a:rPr lang="en" altLang="zh-TW" b="1" dirty="0">
                <a:solidFill>
                  <a:srgbClr val="0E0E0E"/>
                </a:solidFill>
                <a:effectLst/>
                <a:latin typeface=".SF NS"/>
              </a:rPr>
              <a:t>Activities</a:t>
            </a:r>
            <a:r>
              <a:rPr lang="zh-TW" altLang="en" b="1" dirty="0">
                <a:solidFill>
                  <a:srgbClr val="0E0E0E"/>
                </a:solidFill>
                <a:effectLst/>
                <a:latin typeface=".SF NS"/>
              </a:rPr>
              <a:t>）</a:t>
            </a:r>
            <a:r>
              <a:rPr lang="zh-TW" altLang="en" dirty="0">
                <a:solidFill>
                  <a:srgbClr val="0E0E0E"/>
                </a:solidFill>
                <a:effectLst/>
                <a:latin typeface=".SF NS"/>
              </a:rPr>
              <a:t>：</a:t>
            </a:r>
            <a:endParaRPr lang="en-US" altLang="zh-TW" dirty="0">
              <a:solidFill>
                <a:srgbClr val="0E0E0E"/>
              </a:solidFill>
              <a:effectLst/>
              <a:latin typeface=".SF NS"/>
            </a:endParaRPr>
          </a:p>
          <a:p>
            <a:pPr lvl="4">
              <a:lnSpc>
                <a:spcPct val="150000"/>
              </a:lnSpc>
            </a:pP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活動是代表</a:t>
            </a:r>
            <a:r>
              <a:rPr lang="zh-TW" altLang="en-US" dirty="0">
                <a:solidFill>
                  <a:srgbClr val="FF0000"/>
                </a:solidFill>
                <a:effectLst/>
                <a:latin typeface=".SF NS"/>
              </a:rPr>
              <a:t>單一螢幕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的使用者介面的元件。一個應用可以包含一個或多個活動，而每個活動則能完成用戶與應用交互的不同功能。</a:t>
            </a:r>
          </a:p>
          <a:p>
            <a:pPr lvl="2">
              <a:lnSpc>
                <a:spcPct val="150000"/>
              </a:lnSpc>
            </a:pP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服務（</a:t>
            </a:r>
            <a:r>
              <a:rPr lang="en" altLang="zh-TW" b="1" dirty="0">
                <a:solidFill>
                  <a:srgbClr val="0E0E0E"/>
                </a:solidFill>
                <a:effectLst/>
                <a:latin typeface=".SF NS"/>
              </a:rPr>
              <a:t>Services</a:t>
            </a:r>
            <a:r>
              <a:rPr lang="zh-TW" altLang="en" b="1" dirty="0">
                <a:solidFill>
                  <a:srgbClr val="0E0E0E"/>
                </a:solidFill>
                <a:effectLst/>
                <a:latin typeface=".SF NS"/>
              </a:rPr>
              <a:t>）</a:t>
            </a:r>
            <a:r>
              <a:rPr lang="zh-TW" altLang="en" dirty="0">
                <a:solidFill>
                  <a:srgbClr val="0E0E0E"/>
                </a:solidFill>
                <a:effectLst/>
                <a:latin typeface=".SF NS"/>
              </a:rPr>
              <a:t>：</a:t>
            </a:r>
            <a:r>
              <a:rPr lang="en" altLang="zh-TW" dirty="0">
                <a:solidFill>
                  <a:srgbClr val="0E0E0E"/>
                </a:solidFill>
                <a:effectLst/>
                <a:latin typeface=".SF NS"/>
              </a:rPr>
              <a:t> </a:t>
            </a:r>
          </a:p>
          <a:p>
            <a:pPr lvl="4">
              <a:lnSpc>
                <a:spcPct val="150000"/>
              </a:lnSpc>
            </a:pP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服務是一種在</a:t>
            </a:r>
            <a:r>
              <a:rPr lang="zh-TW" altLang="en-US" dirty="0">
                <a:solidFill>
                  <a:srgbClr val="FF0000"/>
                </a:solidFill>
                <a:effectLst/>
                <a:latin typeface=".SF NS"/>
              </a:rPr>
              <a:t>後台運行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的元件，用於執行長時間運行的操作或執行遠程進程而不提供使用者界面。例如，服務可以在用戶不與應用互動時播放音樂或從網絡獲取數據。</a:t>
            </a:r>
            <a:endParaRPr lang="en-US" altLang="zh-TW" dirty="0">
              <a:solidFill>
                <a:srgbClr val="0E0E0E"/>
              </a:solidFill>
              <a:effectLst/>
              <a:latin typeface=".SF NS"/>
            </a:endParaRPr>
          </a:p>
          <a:p>
            <a:pPr lvl="2">
              <a:lnSpc>
                <a:spcPct val="150000"/>
              </a:lnSpc>
            </a:pP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廣播接收器（</a:t>
            </a:r>
            <a:r>
              <a:rPr lang="en" altLang="zh-TW" b="1" dirty="0">
                <a:solidFill>
                  <a:srgbClr val="0E0E0E"/>
                </a:solidFill>
                <a:effectLst/>
                <a:latin typeface=".SF NS"/>
              </a:rPr>
              <a:t>Broadcast Receivers</a:t>
            </a:r>
            <a:r>
              <a:rPr lang="zh-TW" altLang="en" b="1" dirty="0">
                <a:solidFill>
                  <a:srgbClr val="0E0E0E"/>
                </a:solidFill>
                <a:effectLst/>
                <a:latin typeface=".SF NS"/>
              </a:rPr>
              <a:t>）</a:t>
            </a:r>
            <a:r>
              <a:rPr lang="zh-TW" altLang="en" dirty="0">
                <a:solidFill>
                  <a:srgbClr val="0E0E0E"/>
                </a:solidFill>
                <a:effectLst/>
                <a:latin typeface=".SF NS"/>
              </a:rPr>
              <a:t>：</a:t>
            </a:r>
            <a:endParaRPr lang="en-US" altLang="zh-TW" dirty="0">
              <a:solidFill>
                <a:srgbClr val="0E0E0E"/>
              </a:solidFill>
              <a:effectLst/>
              <a:latin typeface=".SF NS"/>
            </a:endParaRPr>
          </a:p>
          <a:p>
            <a:pPr lvl="4">
              <a:lnSpc>
                <a:spcPct val="150000"/>
              </a:lnSpc>
            </a:pP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廣播接收器用於處理來自其他應用或系統的</a:t>
            </a:r>
            <a:r>
              <a:rPr lang="zh-TW" altLang="en-US" dirty="0">
                <a:solidFill>
                  <a:srgbClr val="FF0000"/>
                </a:solidFill>
                <a:effectLst/>
                <a:latin typeface=".SF NS"/>
              </a:rPr>
              <a:t>廣播通知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，例如，當裝置屏幕關閉或電池電量低時。它們不顯示用戶界面，但可以創建狀態欄通知。</a:t>
            </a:r>
            <a:endParaRPr lang="en-US" altLang="zh-TW" dirty="0">
              <a:solidFill>
                <a:srgbClr val="0E0E0E"/>
              </a:solidFill>
              <a:effectLst/>
              <a:latin typeface=".SF NS"/>
            </a:endParaRPr>
          </a:p>
          <a:p>
            <a:pPr lvl="2">
              <a:lnSpc>
                <a:spcPct val="150000"/>
              </a:lnSpc>
            </a:pPr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內容提供者（</a:t>
            </a:r>
            <a:r>
              <a:rPr lang="en" altLang="zh-TW" b="1" dirty="0">
                <a:solidFill>
                  <a:srgbClr val="0E0E0E"/>
                </a:solidFill>
                <a:effectLst/>
                <a:latin typeface=".SF NS"/>
              </a:rPr>
              <a:t>Content Providers</a:t>
            </a:r>
            <a:r>
              <a:rPr lang="zh-TW" altLang="en" b="1" dirty="0">
                <a:solidFill>
                  <a:srgbClr val="0E0E0E"/>
                </a:solidFill>
                <a:effectLst/>
                <a:latin typeface=".SF NS"/>
              </a:rPr>
              <a:t>）</a:t>
            </a:r>
            <a:r>
              <a:rPr lang="zh-TW" altLang="en" dirty="0">
                <a:solidFill>
                  <a:srgbClr val="0E0E0E"/>
                </a:solidFill>
                <a:effectLst/>
                <a:latin typeface=".SF NS"/>
              </a:rPr>
              <a:t>：</a:t>
            </a:r>
          </a:p>
          <a:p>
            <a:pPr lvl="4">
              <a:lnSpc>
                <a:spcPct val="150000"/>
              </a:lnSpc>
            </a:pP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內容提供者管理</a:t>
            </a:r>
            <a:r>
              <a:rPr lang="zh-TW" altLang="en-US" dirty="0">
                <a:solidFill>
                  <a:srgbClr val="FF0000"/>
                </a:solidFill>
                <a:effectLst/>
                <a:latin typeface=".SF NS"/>
              </a:rPr>
              <a:t>應用之間共享的數據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訪問。它們封裝數據並提供跨應用數據共享的機制。其他應用可以通過內容提供者請求數據，或者（如果允許的話）對數據進行修改。</a:t>
            </a:r>
            <a:endParaRPr lang="en-US" altLang="zh-TW" dirty="0">
              <a:solidFill>
                <a:srgbClr val="0E0E0E"/>
              </a:solidFill>
              <a:effectLst/>
              <a:latin typeface=".SF NS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這些元件通過 </a:t>
            </a:r>
            <a:r>
              <a:rPr lang="en" altLang="zh-TW" dirty="0">
                <a:solidFill>
                  <a:srgbClr val="0E0E0E"/>
                </a:solidFill>
                <a:effectLst/>
                <a:latin typeface=".SF NS"/>
              </a:rPr>
              <a:t>Android 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應用的清單文件（</a:t>
            </a:r>
            <a:r>
              <a:rPr lang="en" altLang="zh-TW" dirty="0" err="1">
                <a:solidFill>
                  <a:srgbClr val="0E0E0E"/>
                </a:solidFill>
                <a:effectLst/>
                <a:latin typeface=".SF NS"/>
              </a:rPr>
              <a:t>AndroidManifest.xml</a:t>
            </a:r>
            <a:r>
              <a:rPr lang="zh-TW" altLang="en" dirty="0">
                <a:solidFill>
                  <a:srgbClr val="0E0E0E"/>
                </a:solidFill>
                <a:effectLst/>
                <a:latin typeface=".SF NS"/>
              </a:rPr>
              <a:t>）</a:t>
            </a:r>
            <a:r>
              <a:rPr lang="zh-TW" altLang="en-US" dirty="0">
                <a:solidFill>
                  <a:srgbClr val="0E0E0E"/>
                </a:solidFill>
                <a:effectLst/>
                <a:latin typeface=".SF NS"/>
              </a:rPr>
              <a:t>宣告，並在必要時由系統啟動。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BDAD342-A065-16CE-7AF6-399AC8F64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2040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675B28-702D-188D-968E-95DD69C36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Activity </a:t>
            </a:r>
            <a:r>
              <a:rPr kumimoji="1" lang="zh-TW" altLang="en-US" dirty="0"/>
              <a:t>活動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F328A0-18A7-28F0-46C0-C2CD96745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在 </a:t>
            </a:r>
            <a:r>
              <a:rPr kumimoji="1" lang="en" altLang="zh-TW" dirty="0"/>
              <a:t>Android </a:t>
            </a:r>
            <a:r>
              <a:rPr kumimoji="1" lang="zh-TW" altLang="en-US" dirty="0"/>
              <a:t>中，「活動」（</a:t>
            </a:r>
            <a:r>
              <a:rPr kumimoji="1" lang="en" altLang="zh-TW" dirty="0"/>
              <a:t>Activity</a:t>
            </a:r>
            <a:r>
              <a:rPr kumimoji="1" lang="zh-TW" altLang="en" dirty="0"/>
              <a:t>）</a:t>
            </a:r>
            <a:r>
              <a:rPr kumimoji="1" lang="zh-TW" altLang="en-US" dirty="0"/>
              <a:t>是一個應用中的單個螢幕，具有用戶可以互動的界面。每個活動都是一個獨立的單位，它們共同構成了應用的整體用戶體驗。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670C309-E9A5-95EE-413F-5EAEC83D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32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AF4F8D9-FFD7-27CF-134D-C184F0976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163" y="2860101"/>
            <a:ext cx="1866545" cy="3861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E3E5EF4-3BEE-A1DB-A576-C21D46D61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7260" y="2918310"/>
            <a:ext cx="1866545" cy="3803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577A73A-5200-8167-EE38-41EAF08B818F}"/>
              </a:ext>
            </a:extLst>
          </p:cNvPr>
          <p:cNvSpPr txBox="1"/>
          <p:nvPr/>
        </p:nvSpPr>
        <p:spPr>
          <a:xfrm>
            <a:off x="2107474" y="2514718"/>
            <a:ext cx="29500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主界面活動（</a:t>
            </a:r>
            <a:r>
              <a:rPr lang="en" altLang="zh-TW" b="1" dirty="0">
                <a:solidFill>
                  <a:srgbClr val="0E0E0E"/>
                </a:solidFill>
                <a:effectLst/>
                <a:latin typeface=".SF NS"/>
              </a:rPr>
              <a:t>Main Activity</a:t>
            </a:r>
            <a:r>
              <a:rPr lang="zh-TW" altLang="en" b="1" dirty="0">
                <a:solidFill>
                  <a:srgbClr val="0E0E0E"/>
                </a:solidFill>
                <a:effectLst/>
                <a:latin typeface=".SF NS"/>
              </a:rPr>
              <a:t>）</a:t>
            </a:r>
            <a:endParaRPr lang="en" altLang="zh-TW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D5D9804-2342-A77E-2E34-860A9AC2CB4F}"/>
              </a:ext>
            </a:extLst>
          </p:cNvPr>
          <p:cNvSpPr txBox="1"/>
          <p:nvPr/>
        </p:nvSpPr>
        <p:spPr>
          <a:xfrm>
            <a:off x="5554266" y="2548978"/>
            <a:ext cx="50125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E0E0E"/>
                </a:solidFill>
                <a:effectLst/>
                <a:latin typeface=".SF NS"/>
              </a:rPr>
              <a:t>創建新聯絡人活動（</a:t>
            </a:r>
            <a:r>
              <a:rPr lang="en" altLang="zh-TW" b="1" dirty="0">
                <a:solidFill>
                  <a:srgbClr val="0E0E0E"/>
                </a:solidFill>
                <a:effectLst/>
                <a:latin typeface=".SF NS"/>
              </a:rPr>
              <a:t>Create New Contact Activity</a:t>
            </a:r>
            <a:r>
              <a:rPr lang="zh-TW" altLang="en" b="1" dirty="0">
                <a:solidFill>
                  <a:srgbClr val="0E0E0E"/>
                </a:solidFill>
                <a:effectLst/>
                <a:latin typeface=".SF NS"/>
              </a:rPr>
              <a:t>）</a:t>
            </a:r>
            <a:endParaRPr lang="en" altLang="zh-TW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11" name="向下箭號 10">
            <a:extLst>
              <a:ext uri="{FF2B5EF4-FFF2-40B4-BE49-F238E27FC236}">
                <a16:creationId xmlns:a16="http://schemas.microsoft.com/office/drawing/2014/main" id="{C45B1AC9-EB5F-58C7-199C-A20517B63AF5}"/>
              </a:ext>
            </a:extLst>
          </p:cNvPr>
          <p:cNvSpPr/>
          <p:nvPr/>
        </p:nvSpPr>
        <p:spPr>
          <a:xfrm>
            <a:off x="4284617" y="6078583"/>
            <a:ext cx="182880" cy="27776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向右箭號 11">
            <a:extLst>
              <a:ext uri="{FF2B5EF4-FFF2-40B4-BE49-F238E27FC236}">
                <a16:creationId xmlns:a16="http://schemas.microsoft.com/office/drawing/2014/main" id="{A0C127BC-BD1F-CF80-D289-B48570939FB6}"/>
              </a:ext>
            </a:extLst>
          </p:cNvPr>
          <p:cNvSpPr/>
          <p:nvPr/>
        </p:nvSpPr>
        <p:spPr>
          <a:xfrm>
            <a:off x="5057489" y="4790788"/>
            <a:ext cx="1656820" cy="29501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92698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128212-A987-D058-EA53-DCC11F11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Activity </a:t>
            </a:r>
            <a:r>
              <a:rPr kumimoji="1" lang="zh-TW" altLang="en-US" dirty="0"/>
              <a:t>活動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FC7191-231A-0016-CFDE-A36E5CEE8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如何構建「活動」？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建立使用介面</a:t>
            </a:r>
            <a:endParaRPr kumimoji="1" lang="en-US" altLang="zh-TW" dirty="0"/>
          </a:p>
          <a:p>
            <a:pPr lvl="4"/>
            <a:r>
              <a:rPr kumimoji="1" lang="zh-TW" altLang="en-US" dirty="0"/>
              <a:t>利用「</a:t>
            </a:r>
            <a:r>
              <a:rPr kumimoji="1" lang="en-US" altLang="zh-TW" b="1" dirty="0" err="1">
                <a:solidFill>
                  <a:srgbClr val="FF0000"/>
                </a:solidFill>
              </a:rPr>
              <a:t>activity_main.xml</a:t>
            </a:r>
            <a:r>
              <a:rPr kumimoji="1" lang="zh-TW" altLang="en-US" dirty="0"/>
              <a:t>」來設計和編排元件來建立與使用者互動的使用介面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回應使用者的互動</a:t>
            </a:r>
            <a:endParaRPr kumimoji="1" lang="en-US" altLang="zh-TW" dirty="0"/>
          </a:p>
          <a:p>
            <a:pPr lvl="4"/>
            <a:r>
              <a:rPr kumimoji="1" lang="zh-TW" altLang="en-US" dirty="0"/>
              <a:t>單純的元件並不能形成良好的互動，需要透過「按下」、「拖拉」、「觸控」指定元件來產生事件，然後利用</a:t>
            </a:r>
            <a:r>
              <a:rPr kumimoji="1" lang="en-US" altLang="zh-TW" dirty="0"/>
              <a:t> java</a:t>
            </a:r>
            <a:r>
              <a:rPr kumimoji="1" lang="zh-TW" altLang="en-US" dirty="0"/>
              <a:t> 程式碼來回應使用者的操作，就是「</a:t>
            </a:r>
            <a:r>
              <a:rPr kumimoji="1" lang="en-US" altLang="zh-TW" b="1" dirty="0" err="1">
                <a:solidFill>
                  <a:srgbClr val="FF0000"/>
                </a:solidFill>
              </a:rPr>
              <a:t>MainActivity.java</a:t>
            </a:r>
            <a:r>
              <a:rPr kumimoji="1" lang="zh-TW" altLang="en-US" dirty="0"/>
              <a:t>」檔案。</a:t>
            </a:r>
            <a:endParaRPr kumimoji="1" lang="en-US" altLang="zh-TW" dirty="0"/>
          </a:p>
          <a:p>
            <a:r>
              <a:rPr kumimoji="1" lang="zh-TW" altLang="en-US" dirty="0"/>
              <a:t>當執行的活動被其他活動覆蓋後，活動並</a:t>
            </a:r>
            <a:r>
              <a:rPr kumimoji="1" lang="zh-TW" altLang="en-US" dirty="0">
                <a:solidFill>
                  <a:srgbClr val="0070C0"/>
                </a:solidFill>
              </a:rPr>
              <a:t>不會自動刪除</a:t>
            </a:r>
            <a:r>
              <a:rPr kumimoji="1" lang="zh-TW" altLang="en-US" dirty="0"/>
              <a:t>，仍然會存在記憶體之中，因為可能馬上就會再使用到。</a:t>
            </a:r>
            <a:endParaRPr kumimoji="1" lang="en-US" altLang="zh-TW" dirty="0"/>
          </a:p>
          <a:p>
            <a:r>
              <a:rPr kumimoji="1" lang="zh-TW" altLang="en-US" dirty="0"/>
              <a:t>如果</a:t>
            </a:r>
            <a:r>
              <a:rPr kumimoji="1" lang="zh-TW" altLang="en-US" dirty="0">
                <a:solidFill>
                  <a:srgbClr val="FF0000"/>
                </a:solidFill>
              </a:rPr>
              <a:t>記憶體不足</a:t>
            </a:r>
            <a:r>
              <a:rPr kumimoji="1" lang="zh-TW" altLang="en-US" dirty="0"/>
              <a:t>作業系統</a:t>
            </a:r>
            <a:r>
              <a:rPr kumimoji="1" lang="zh-TW" altLang="en-US" dirty="0">
                <a:solidFill>
                  <a:srgbClr val="0070C0"/>
                </a:solidFill>
              </a:rPr>
              <a:t>會依照記憶體的使用狀況來關閉活動。</a:t>
            </a:r>
            <a:endParaRPr kumimoji="1" lang="en-US" altLang="zh-TW" dirty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894C12D-C203-838B-1957-FCAD23CC9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775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128212-A987-D058-EA53-DCC11F11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Activity </a:t>
            </a:r>
            <a:r>
              <a:rPr kumimoji="1" lang="zh-TW" altLang="en-US" dirty="0"/>
              <a:t>活動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894C12D-C203-838B-1957-FCAD23CC9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34</a:t>
            </a:fld>
            <a:endParaRPr lang="en-US"/>
          </a:p>
        </p:txBody>
      </p:sp>
      <p:sp>
        <p:nvSpPr>
          <p:cNvPr id="7" name="圓角矩形 6">
            <a:extLst>
              <a:ext uri="{FF2B5EF4-FFF2-40B4-BE49-F238E27FC236}">
                <a16:creationId xmlns:a16="http://schemas.microsoft.com/office/drawing/2014/main" id="{1ED77910-11A4-0FD8-28F6-DFACE043961A}"/>
              </a:ext>
            </a:extLst>
          </p:cNvPr>
          <p:cNvSpPr/>
          <p:nvPr/>
        </p:nvSpPr>
        <p:spPr>
          <a:xfrm>
            <a:off x="1528353" y="3429000"/>
            <a:ext cx="1576252" cy="836023"/>
          </a:xfrm>
          <a:prstGeom prst="round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XML</a:t>
            </a:r>
            <a:r>
              <a:rPr kumimoji="1" lang="zh-TW" altLang="en-US" dirty="0"/>
              <a:t>佈局檔</a:t>
            </a:r>
          </a:p>
        </p:txBody>
      </p:sp>
      <p:sp>
        <p:nvSpPr>
          <p:cNvPr id="8" name="圓角矩形 7">
            <a:extLst>
              <a:ext uri="{FF2B5EF4-FFF2-40B4-BE49-F238E27FC236}">
                <a16:creationId xmlns:a16="http://schemas.microsoft.com/office/drawing/2014/main" id="{54C308A7-6438-ED31-C7A9-4033E114A897}"/>
              </a:ext>
            </a:extLst>
          </p:cNvPr>
          <p:cNvSpPr/>
          <p:nvPr/>
        </p:nvSpPr>
        <p:spPr>
          <a:xfrm>
            <a:off x="4306388" y="2098765"/>
            <a:ext cx="1920240" cy="836023"/>
          </a:xfrm>
          <a:prstGeom prst="round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程式邏輯</a:t>
            </a:r>
            <a:r>
              <a:rPr kumimoji="1" lang="en-US" altLang="zh-TW" dirty="0"/>
              <a:t>.java</a:t>
            </a:r>
          </a:p>
        </p:txBody>
      </p:sp>
      <p:sp>
        <p:nvSpPr>
          <p:cNvPr id="9" name="圓角矩形 8">
            <a:extLst>
              <a:ext uri="{FF2B5EF4-FFF2-40B4-BE49-F238E27FC236}">
                <a16:creationId xmlns:a16="http://schemas.microsoft.com/office/drawing/2014/main" id="{E27B1EC1-6600-9559-89A6-8CA79585338F}"/>
              </a:ext>
            </a:extLst>
          </p:cNvPr>
          <p:cNvSpPr/>
          <p:nvPr/>
        </p:nvSpPr>
        <p:spPr>
          <a:xfrm>
            <a:off x="4306388" y="3429000"/>
            <a:ext cx="1920240" cy="836023"/>
          </a:xfrm>
          <a:prstGeom prst="round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介面檔</a:t>
            </a:r>
            <a:r>
              <a:rPr kumimoji="1" lang="en-US" altLang="zh-TW" dirty="0"/>
              <a:t>.Java</a:t>
            </a:r>
            <a:endParaRPr kumimoji="1" lang="zh-TW" altLang="en-US" dirty="0"/>
          </a:p>
        </p:txBody>
      </p:sp>
      <p:sp>
        <p:nvSpPr>
          <p:cNvPr id="10" name="圓角矩形 9">
            <a:extLst>
              <a:ext uri="{FF2B5EF4-FFF2-40B4-BE49-F238E27FC236}">
                <a16:creationId xmlns:a16="http://schemas.microsoft.com/office/drawing/2014/main" id="{151AD667-2036-61F6-AD73-E1A0508F3089}"/>
              </a:ext>
            </a:extLst>
          </p:cNvPr>
          <p:cNvSpPr/>
          <p:nvPr/>
        </p:nvSpPr>
        <p:spPr>
          <a:xfrm>
            <a:off x="7428411" y="2098766"/>
            <a:ext cx="1576252" cy="836023"/>
          </a:xfrm>
          <a:prstGeom prst="round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程式邏輯的</a:t>
            </a:r>
            <a:r>
              <a:rPr kumimoji="1" lang="en-US" altLang="zh-TW" dirty="0"/>
              <a:t>Java</a:t>
            </a:r>
            <a:r>
              <a:rPr kumimoji="1" lang="zh-TW" altLang="en-US" dirty="0">
                <a:solidFill>
                  <a:srgbClr val="FF0000"/>
                </a:solidFill>
              </a:rPr>
              <a:t>類別</a:t>
            </a:r>
            <a:endParaRPr kumimoji="1" lang="en-US" altLang="zh-TW" dirty="0">
              <a:solidFill>
                <a:srgbClr val="FF0000"/>
              </a:solidFill>
            </a:endParaRPr>
          </a:p>
        </p:txBody>
      </p:sp>
      <p:sp>
        <p:nvSpPr>
          <p:cNvPr id="11" name="圓角矩形 10">
            <a:extLst>
              <a:ext uri="{FF2B5EF4-FFF2-40B4-BE49-F238E27FC236}">
                <a16:creationId xmlns:a16="http://schemas.microsoft.com/office/drawing/2014/main" id="{C73F9600-8CAB-5CBF-41DB-D8B992F50314}"/>
              </a:ext>
            </a:extLst>
          </p:cNvPr>
          <p:cNvSpPr/>
          <p:nvPr/>
        </p:nvSpPr>
        <p:spPr>
          <a:xfrm>
            <a:off x="7428411" y="3429000"/>
            <a:ext cx="1576252" cy="836023"/>
          </a:xfrm>
          <a:prstGeom prst="round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介面的</a:t>
            </a:r>
            <a:r>
              <a:rPr kumimoji="1" lang="en-US" altLang="zh-TW" dirty="0"/>
              <a:t>Java</a:t>
            </a:r>
            <a:r>
              <a:rPr kumimoji="1" lang="zh-TW" altLang="en-US" dirty="0">
                <a:solidFill>
                  <a:srgbClr val="FF0000"/>
                </a:solidFill>
              </a:rPr>
              <a:t>類別</a:t>
            </a:r>
            <a:endParaRPr kumimoji="1" lang="en-US" altLang="zh-TW" dirty="0">
              <a:solidFill>
                <a:srgbClr val="FF0000"/>
              </a:solidFill>
            </a:endParaRP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9546BE06-2362-BBA8-7021-305E3BB6FF52}"/>
              </a:ext>
            </a:extLst>
          </p:cNvPr>
          <p:cNvSpPr/>
          <p:nvPr/>
        </p:nvSpPr>
        <p:spPr>
          <a:xfrm>
            <a:off x="4090850" y="1524001"/>
            <a:ext cx="2351315" cy="4084320"/>
          </a:xfrm>
          <a:prstGeom prst="round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圓角矩形 13">
            <a:extLst>
              <a:ext uri="{FF2B5EF4-FFF2-40B4-BE49-F238E27FC236}">
                <a16:creationId xmlns:a16="http://schemas.microsoft.com/office/drawing/2014/main" id="{D106C329-3F6B-B12A-9EED-4190B712369D}"/>
              </a:ext>
            </a:extLst>
          </p:cNvPr>
          <p:cNvSpPr/>
          <p:nvPr/>
        </p:nvSpPr>
        <p:spPr>
          <a:xfrm>
            <a:off x="7040879" y="1524001"/>
            <a:ext cx="2351315" cy="4084320"/>
          </a:xfrm>
          <a:prstGeom prst="round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CAEAE9C-7B83-E443-A170-86D5E90B7898}"/>
              </a:ext>
            </a:extLst>
          </p:cNvPr>
          <p:cNvSpPr txBox="1"/>
          <p:nvPr/>
        </p:nvSpPr>
        <p:spPr>
          <a:xfrm>
            <a:off x="1319347" y="4265023"/>
            <a:ext cx="19942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activity_main.xml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EED1D4A-658B-B90B-C08D-6DC2A741CF93}"/>
              </a:ext>
            </a:extLst>
          </p:cNvPr>
          <p:cNvSpPr txBox="1"/>
          <p:nvPr/>
        </p:nvSpPr>
        <p:spPr>
          <a:xfrm>
            <a:off x="4306387" y="1753773"/>
            <a:ext cx="1920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MainActivity.java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CA039B3-CAF4-04F2-27A8-33261C936F17}"/>
              </a:ext>
            </a:extLst>
          </p:cNvPr>
          <p:cNvSpPr txBox="1"/>
          <p:nvPr/>
        </p:nvSpPr>
        <p:spPr>
          <a:xfrm>
            <a:off x="4148842" y="4627041"/>
            <a:ext cx="223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dirty="0"/>
              <a:t>完整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應用程式的 </a:t>
            </a:r>
            <a:r>
              <a:rPr kumimoji="1" lang="en-US" altLang="zh-TW" dirty="0"/>
              <a:t>Java</a:t>
            </a:r>
            <a:r>
              <a:rPr kumimoji="1" lang="zh-TW" altLang="en-US" dirty="0"/>
              <a:t> 程式碼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C2A96322-0475-81E2-786E-E778F8FFB5DB}"/>
              </a:ext>
            </a:extLst>
          </p:cNvPr>
          <p:cNvSpPr txBox="1"/>
          <p:nvPr/>
        </p:nvSpPr>
        <p:spPr>
          <a:xfrm>
            <a:off x="7167450" y="4614901"/>
            <a:ext cx="209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dirty="0"/>
              <a:t>完整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應用程式的 </a:t>
            </a:r>
            <a:r>
              <a:rPr kumimoji="1" lang="en-US" altLang="zh-TW" dirty="0" err="1"/>
              <a:t>apk</a:t>
            </a:r>
            <a:r>
              <a:rPr kumimoji="1" lang="zh-TW" altLang="en-US" dirty="0"/>
              <a:t> 檔</a:t>
            </a:r>
          </a:p>
        </p:txBody>
      </p:sp>
      <p:sp>
        <p:nvSpPr>
          <p:cNvPr id="21" name="向右箭號 20">
            <a:extLst>
              <a:ext uri="{FF2B5EF4-FFF2-40B4-BE49-F238E27FC236}">
                <a16:creationId xmlns:a16="http://schemas.microsoft.com/office/drawing/2014/main" id="{1C213F34-7C9D-E4BB-179A-B81E70BCE20F}"/>
              </a:ext>
            </a:extLst>
          </p:cNvPr>
          <p:cNvSpPr/>
          <p:nvPr/>
        </p:nvSpPr>
        <p:spPr>
          <a:xfrm>
            <a:off x="3119845" y="3751217"/>
            <a:ext cx="1186542" cy="19158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向右箭號 21">
            <a:extLst>
              <a:ext uri="{FF2B5EF4-FFF2-40B4-BE49-F238E27FC236}">
                <a16:creationId xmlns:a16="http://schemas.microsoft.com/office/drawing/2014/main" id="{8249EAAE-47EA-81BA-BD37-5C0BC2FD345C}"/>
              </a:ext>
            </a:extLst>
          </p:cNvPr>
          <p:cNvSpPr/>
          <p:nvPr/>
        </p:nvSpPr>
        <p:spPr>
          <a:xfrm>
            <a:off x="6226627" y="3751217"/>
            <a:ext cx="1186542" cy="19158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向右箭號 22">
            <a:extLst>
              <a:ext uri="{FF2B5EF4-FFF2-40B4-BE49-F238E27FC236}">
                <a16:creationId xmlns:a16="http://schemas.microsoft.com/office/drawing/2014/main" id="{9559D2BE-B627-BBE6-F80D-70120E83A941}"/>
              </a:ext>
            </a:extLst>
          </p:cNvPr>
          <p:cNvSpPr/>
          <p:nvPr/>
        </p:nvSpPr>
        <p:spPr>
          <a:xfrm>
            <a:off x="6226627" y="2419598"/>
            <a:ext cx="1186542" cy="19158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5708A90-A634-4A29-9DD7-72CA1AA56DCD}"/>
              </a:ext>
            </a:extLst>
          </p:cNvPr>
          <p:cNvSpPr txBox="1"/>
          <p:nvPr/>
        </p:nvSpPr>
        <p:spPr>
          <a:xfrm>
            <a:off x="3389950" y="34289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轉換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2E961CD-D5C7-DC55-3C69-C6F631B83612}"/>
              </a:ext>
            </a:extLst>
          </p:cNvPr>
          <p:cNvSpPr txBox="1"/>
          <p:nvPr/>
        </p:nvSpPr>
        <p:spPr>
          <a:xfrm>
            <a:off x="6418356" y="211712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編譯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14858A80-974F-7E23-B193-7A51A9C5608A}"/>
              </a:ext>
            </a:extLst>
          </p:cNvPr>
          <p:cNvSpPr txBox="1"/>
          <p:nvPr/>
        </p:nvSpPr>
        <p:spPr>
          <a:xfrm>
            <a:off x="6418357" y="34289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編譯</a:t>
            </a:r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1E2A220C-66F9-6FB5-7D16-7395272E648D}"/>
              </a:ext>
            </a:extLst>
          </p:cNvPr>
          <p:cNvSpPr/>
          <p:nvPr/>
        </p:nvSpPr>
        <p:spPr>
          <a:xfrm>
            <a:off x="1099226" y="3083668"/>
            <a:ext cx="2422187" cy="20622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DF10F9DB-71C4-3DF1-D21D-40E0B99D94DC}"/>
              </a:ext>
            </a:extLst>
          </p:cNvPr>
          <p:cNvSpPr/>
          <p:nvPr/>
        </p:nvSpPr>
        <p:spPr>
          <a:xfrm>
            <a:off x="4039434" y="1260189"/>
            <a:ext cx="2422187" cy="20622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1096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4" grpId="0" animBg="1"/>
      <p:bldP spid="19" grpId="0"/>
      <p:bldP spid="20" grpId="0"/>
      <p:bldP spid="21" grpId="0" animBg="1"/>
      <p:bldP spid="22" grpId="0" animBg="1"/>
      <p:bldP spid="23" grpId="0" animBg="1"/>
      <p:bldP spid="24" grpId="0"/>
      <p:bldP spid="25" grpId="0"/>
      <p:bldP spid="26" grpId="0"/>
      <p:bldP spid="30" grpId="0" animBg="1"/>
      <p:bldP spid="3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188ED2-DDC7-FF00-C083-043EAF684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/>
              <a:t>使用介面佈局檔（</a:t>
            </a:r>
            <a:r>
              <a:rPr kumimoji="1" lang="en" altLang="zh-TW" dirty="0" err="1"/>
              <a:t>activity_main.xml</a:t>
            </a:r>
            <a:r>
              <a:rPr kumimoji="1" lang="zh-TW" altLang="en-US" dirty="0"/>
              <a:t>）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EAE6603-89CA-35F6-6E8F-604634C99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使用介面佈局檔是一種</a:t>
            </a: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類似 </a:t>
            </a: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HTML</a:t>
            </a: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 標籤</a:t>
            </a:r>
            <a:r>
              <a:rPr kumimoji="1" lang="zh-TW" altLang="en-US" dirty="0"/>
              <a:t>的文件，稱為 </a:t>
            </a:r>
            <a:r>
              <a:rPr kumimoji="1" lang="en-US" altLang="zh-TW" dirty="0">
                <a:solidFill>
                  <a:srgbClr val="FF0000"/>
                </a:solidFill>
              </a:rPr>
              <a:t>XML</a:t>
            </a:r>
            <a:r>
              <a:rPr kumimoji="1" lang="zh-TW" altLang="en-US" dirty="0">
                <a:solidFill>
                  <a:srgbClr val="FF0000"/>
                </a:solidFill>
              </a:rPr>
              <a:t> 文件</a:t>
            </a:r>
            <a:r>
              <a:rPr kumimoji="1" lang="zh-TW" altLang="en-US" dirty="0"/>
              <a:t>，簡單地說我們是使用 </a:t>
            </a:r>
            <a:r>
              <a:rPr kumimoji="1" lang="en-US" altLang="zh-TW" dirty="0">
                <a:solidFill>
                  <a:srgbClr val="FF0000"/>
                </a:solidFill>
              </a:rPr>
              <a:t>XML</a:t>
            </a:r>
            <a:r>
              <a:rPr kumimoji="1" lang="zh-TW" altLang="en-US" dirty="0">
                <a:solidFill>
                  <a:srgbClr val="FF0000"/>
                </a:solidFill>
              </a:rPr>
              <a:t> 標籤</a:t>
            </a:r>
            <a:r>
              <a:rPr kumimoji="1" lang="zh-TW" altLang="en-US" dirty="0"/>
              <a:t>來宣告</a:t>
            </a:r>
            <a:r>
              <a:rPr kumimoji="1" lang="zh-TW" altLang="en-US" dirty="0">
                <a:solidFill>
                  <a:srgbClr val="0070C0"/>
                </a:solidFill>
              </a:rPr>
              <a:t>使用介面</a:t>
            </a:r>
            <a:r>
              <a:rPr kumimoji="1" lang="zh-TW" altLang="en-US" dirty="0"/>
              <a:t>擁有哪些</a:t>
            </a:r>
            <a:r>
              <a:rPr kumimoji="1" lang="zh-TW" altLang="en-US" b="1" dirty="0">
                <a:solidFill>
                  <a:srgbClr val="FF0000"/>
                </a:solidFill>
              </a:rPr>
              <a:t>元件</a:t>
            </a:r>
            <a:r>
              <a:rPr kumimoji="1" lang="zh-TW" altLang="en-US" dirty="0"/>
              <a:t>，以</a:t>
            </a:r>
            <a:r>
              <a:rPr kumimoji="1" lang="zh-TW" altLang="en-US" dirty="0">
                <a:solidFill>
                  <a:srgbClr val="00B050"/>
                </a:solidFill>
              </a:rPr>
              <a:t>標籤屬性</a:t>
            </a:r>
            <a:r>
              <a:rPr kumimoji="1" lang="zh-TW" altLang="en-US" dirty="0"/>
              <a:t>來定義元件</a:t>
            </a:r>
            <a:r>
              <a:rPr kumimoji="1" lang="zh-TW" altLang="en-US" dirty="0">
                <a:solidFill>
                  <a:srgbClr val="00B050"/>
                </a:solidFill>
              </a:rPr>
              <a:t>內容</a:t>
            </a:r>
            <a:r>
              <a:rPr kumimoji="1" lang="zh-TW" altLang="en-US" dirty="0"/>
              <a:t>、</a:t>
            </a:r>
            <a:r>
              <a:rPr kumimoji="1" lang="zh-TW" altLang="en-US" dirty="0">
                <a:solidFill>
                  <a:srgbClr val="00B050"/>
                </a:solidFill>
              </a:rPr>
              <a:t>位置</a:t>
            </a:r>
            <a:r>
              <a:rPr kumimoji="1" lang="zh-TW" altLang="en-US" dirty="0"/>
              <a:t>和</a:t>
            </a:r>
            <a:r>
              <a:rPr kumimoji="1" lang="zh-TW" altLang="en-US" dirty="0">
                <a:solidFill>
                  <a:srgbClr val="00B050"/>
                </a:solidFill>
              </a:rPr>
              <a:t>外觀</a:t>
            </a:r>
            <a:r>
              <a:rPr kumimoji="1" lang="zh-TW" altLang="en-US" dirty="0"/>
              <a:t>，就是</a:t>
            </a:r>
            <a:r>
              <a:rPr kumimoji="1" lang="zh-TW" altLang="en-US" dirty="0">
                <a:solidFill>
                  <a:srgbClr val="0070C0"/>
                </a:solidFill>
              </a:rPr>
              <a:t>編排元件</a:t>
            </a:r>
            <a:r>
              <a:rPr kumimoji="1" lang="zh-TW" altLang="en-US" dirty="0"/>
              <a:t>的意思。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791864A-2D05-0095-941D-E984EDEC7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35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7F0EFE3-2B97-8480-0296-EFC30F8C9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1019" y="2755593"/>
            <a:ext cx="3534853" cy="36007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左-右雙向箭號 6">
            <a:extLst>
              <a:ext uri="{FF2B5EF4-FFF2-40B4-BE49-F238E27FC236}">
                <a16:creationId xmlns:a16="http://schemas.microsoft.com/office/drawing/2014/main" id="{C3DA6F25-3986-D0A6-E036-D0201006DDB5}"/>
              </a:ext>
            </a:extLst>
          </p:cNvPr>
          <p:cNvSpPr/>
          <p:nvPr/>
        </p:nvSpPr>
        <p:spPr>
          <a:xfrm>
            <a:off x="5527501" y="4356236"/>
            <a:ext cx="1138136" cy="399469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F5F59C8E-F510-9290-4C0B-D65074A4D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453" y="2755593"/>
            <a:ext cx="3398666" cy="3677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54212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07C9FB-A5B1-D9F8-62E5-C50BD9C73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範例：計數器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4DE84D1-1655-126A-33E2-197726060B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F373C36-1BAB-B6CA-F360-8DCE74728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689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6C5E42-0BF4-5C41-C0FD-66D1B6BDE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>
                <a:solidFill>
                  <a:srgbClr val="FF0000"/>
                </a:solidFill>
              </a:rPr>
              <a:t>注意！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35D9FC-3C28-D680-A009-CCE545F49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7" y="1032480"/>
            <a:ext cx="5065026" cy="4793039"/>
          </a:xfrm>
        </p:spPr>
        <p:txBody>
          <a:bodyPr/>
          <a:lstStyle/>
          <a:p>
            <a:r>
              <a:rPr kumimoji="1" lang="zh-TW" altLang="en-US" dirty="0"/>
              <a:t>請先</a:t>
            </a:r>
            <a:r>
              <a:rPr kumimoji="1" lang="en-US" altLang="zh-TW" dirty="0"/>
              <a:t> commit </a:t>
            </a:r>
          </a:p>
          <a:p>
            <a:pPr lvl="2"/>
            <a:r>
              <a:rPr kumimoji="1" lang="en-US" altLang="zh-TW" dirty="0"/>
              <a:t>Message: </a:t>
            </a:r>
            <a:r>
              <a:rPr kumimoji="1" lang="zh-TW" altLang="en-US" dirty="0"/>
              <a:t>測試元件</a:t>
            </a:r>
            <a:endParaRPr kumimoji="1" lang="en-US" altLang="zh-TW" dirty="0"/>
          </a:p>
          <a:p>
            <a:r>
              <a:rPr kumimoji="1" lang="zh-TW" altLang="en-US" dirty="0"/>
              <a:t>再開啟一個新專案，命名為「</a:t>
            </a:r>
            <a:r>
              <a:rPr kumimoji="1" lang="en-US" altLang="zh-TW" dirty="0"/>
              <a:t>Counter</a:t>
            </a:r>
            <a:r>
              <a:rPr kumimoji="1" lang="zh-TW" altLang="en-US" dirty="0"/>
              <a:t>」</a:t>
            </a:r>
            <a:endParaRPr kumimoji="1" lang="en-US" altLang="zh-TW" dirty="0"/>
          </a:p>
          <a:p>
            <a:r>
              <a:rPr kumimoji="1" lang="zh-TW" altLang="en-US" dirty="0"/>
              <a:t>再 </a:t>
            </a:r>
            <a:r>
              <a:rPr kumimoji="1" lang="en-US" altLang="zh-TW" dirty="0"/>
              <a:t>commit</a:t>
            </a:r>
            <a:r>
              <a:rPr kumimoji="1" lang="zh-TW" altLang="en-US" dirty="0"/>
              <a:t> 一次</a:t>
            </a:r>
            <a:endParaRPr kumimoji="1" lang="en-US" altLang="zh-TW" dirty="0"/>
          </a:p>
          <a:p>
            <a:pPr lvl="2"/>
            <a:r>
              <a:rPr kumimoji="1" lang="en-US" altLang="zh-TW" dirty="0"/>
              <a:t>Message: Init Counter app.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BD69AC7-D0F1-C692-3172-36E0BC6E5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37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E689860-BD0A-1577-7E76-162C6E0F6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804" y="1809678"/>
            <a:ext cx="5445868" cy="32386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2F2A2A4-8910-AB83-AE19-BFE09E675F7D}"/>
              </a:ext>
            </a:extLst>
          </p:cNvPr>
          <p:cNvSpPr txBox="1"/>
          <p:nvPr/>
        </p:nvSpPr>
        <p:spPr>
          <a:xfrm>
            <a:off x="9018327" y="3428998"/>
            <a:ext cx="31031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黃色螢光筆為</a:t>
            </a:r>
            <a:r>
              <a:rPr kumimoji="1" lang="en-US" altLang="zh-TW" dirty="0">
                <a:solidFill>
                  <a:schemeClr val="bg1"/>
                </a:solidFill>
                <a:highlight>
                  <a:srgbClr val="FF0000"/>
                </a:highlight>
              </a:rPr>
              <a:t>Git</a:t>
            </a:r>
            <a:r>
              <a:rPr kumimoji="1" lang="zh-TW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資料夾路徑，紫色為專案名稱</a:t>
            </a:r>
          </a:p>
        </p:txBody>
      </p:sp>
    </p:spTree>
    <p:extLst>
      <p:ext uri="{BB962C8B-B14F-4D97-AF65-F5344CB8AC3E}">
        <p14:creationId xmlns:p14="http://schemas.microsoft.com/office/powerpoint/2010/main" val="33772970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3FF71A-E93F-8F29-9CB5-6CF8160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計數器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37D709A-B497-143B-3D81-120A1D8CE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38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4DB201D-0563-BAC5-3495-818E68850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423" y="1304250"/>
            <a:ext cx="2326828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內容版面配置區 4">
            <a:extLst>
              <a:ext uri="{FF2B5EF4-FFF2-40B4-BE49-F238E27FC236}">
                <a16:creationId xmlns:a16="http://schemas.microsoft.com/office/drawing/2014/main" id="{18371617-5CC9-54B6-C88C-8594E058B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4115" y="1304250"/>
            <a:ext cx="2309893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5F5A74D6-6868-A21A-2C96-CE4A97C39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29936" y="1304250"/>
            <a:ext cx="2351764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內容版面配置區 4">
            <a:extLst>
              <a:ext uri="{FF2B5EF4-FFF2-40B4-BE49-F238E27FC236}">
                <a16:creationId xmlns:a16="http://schemas.microsoft.com/office/drawing/2014/main" id="{C569199E-67FB-C7CD-0B5F-B8B107533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5665" y="1304250"/>
            <a:ext cx="2309893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01563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EAB1B0-AAF0-609B-C3F9-1B362B905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拉出元件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A7FF6C2-3615-7D9E-3ABC-782384BD1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從「</a:t>
            </a:r>
            <a:r>
              <a:rPr kumimoji="1" lang="en-US" altLang="zh-TW" dirty="0"/>
              <a:t>Text</a:t>
            </a:r>
            <a:r>
              <a:rPr kumimoji="1" lang="zh-TW" altLang="en-US" dirty="0"/>
              <a:t>」拉出</a:t>
            </a:r>
            <a:endParaRPr kumimoji="1" lang="en-US" altLang="zh-TW" dirty="0"/>
          </a:p>
          <a:p>
            <a:pPr lvl="2"/>
            <a:r>
              <a:rPr kumimoji="1" lang="zh-TW" altLang="en-US" dirty="0"/>
              <a:t>一個「</a:t>
            </a:r>
            <a:r>
              <a:rPr kumimoji="1" lang="en-US" altLang="zh-TW" dirty="0" err="1"/>
              <a:t>TextView</a:t>
            </a:r>
            <a:r>
              <a:rPr kumimoji="1" lang="zh-TW" altLang="en-US" dirty="0"/>
              <a:t>」</a:t>
            </a:r>
            <a:endParaRPr kumimoji="1" lang="en-US" altLang="zh-TW" dirty="0"/>
          </a:p>
          <a:p>
            <a:pPr lvl="2"/>
            <a:r>
              <a:rPr kumimoji="1" lang="zh-TW" altLang="en-US" dirty="0"/>
              <a:t>一個「</a:t>
            </a:r>
            <a:r>
              <a:rPr kumimoji="1" lang="en-US" altLang="zh-TW" dirty="0"/>
              <a:t>Plain Text</a:t>
            </a:r>
            <a:r>
              <a:rPr kumimoji="1" lang="zh-TW" altLang="en-US" dirty="0"/>
              <a:t>」</a:t>
            </a:r>
            <a:endParaRPr kumimoji="1" lang="en-US" altLang="zh-TW" dirty="0"/>
          </a:p>
          <a:p>
            <a:r>
              <a:rPr kumimoji="1" lang="zh-TW" altLang="en-US" dirty="0"/>
              <a:t>從「</a:t>
            </a:r>
            <a:r>
              <a:rPr kumimoji="1" lang="en-US" altLang="zh-TW" dirty="0"/>
              <a:t>Button</a:t>
            </a:r>
            <a:r>
              <a:rPr kumimoji="1" lang="zh-TW" altLang="en-US" dirty="0"/>
              <a:t>」拉出</a:t>
            </a:r>
            <a:endParaRPr kumimoji="1" lang="en-US" altLang="zh-TW" dirty="0"/>
          </a:p>
          <a:p>
            <a:pPr lvl="2"/>
            <a:r>
              <a:rPr kumimoji="1" lang="zh-TW" altLang="en-US" dirty="0"/>
              <a:t>兩個「</a:t>
            </a:r>
            <a:r>
              <a:rPr kumimoji="1" lang="en-US" altLang="zh-TW" dirty="0"/>
              <a:t>Button</a:t>
            </a:r>
            <a:r>
              <a:rPr kumimoji="1" lang="zh-TW" altLang="en-US" dirty="0"/>
              <a:t>」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D30B015-68B9-DF9B-D352-43C3D0C2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39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6AC92D0-6489-7747-2A28-F72EBE067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9209" y="2352391"/>
            <a:ext cx="3728303" cy="40667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43497A5-4DEC-BDFE-190E-5EB0EB9BB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94" y="319310"/>
            <a:ext cx="3728303" cy="40661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0706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43809D-80E1-8098-66B8-A893D4634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GitHub Desktop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EBB9436-2110-A4BA-45F7-1BE90930E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99" t="855" r="-1" b="729"/>
          <a:stretch/>
        </p:blipFill>
        <p:spPr>
          <a:xfrm>
            <a:off x="3291840" y="1219199"/>
            <a:ext cx="4907874" cy="47183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319C995-71BB-9A82-FD89-4E84E93A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992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E07530-D779-BF75-57DB-C9122CF8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設定元件位置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CEDAB6-F1A6-7B17-824D-D95FB1F6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40</a:t>
            </a:fld>
            <a:endParaRPr 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8546289F-80C1-A879-9530-7AE3A2C79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constraintlayout</a:t>
            </a:r>
            <a:r>
              <a:rPr lang="en-US" altLang="zh-TW" dirty="0"/>
              <a:t>:</a:t>
            </a:r>
          </a:p>
          <a:p>
            <a:pPr lvl="2"/>
            <a:r>
              <a:rPr lang="zh-TW" altLang="en-US" dirty="0"/>
              <a:t>元件位置都是相對位置</a:t>
            </a:r>
            <a:endParaRPr lang="en-US" altLang="zh-TW" dirty="0"/>
          </a:p>
          <a:p>
            <a:pPr lvl="4"/>
            <a:r>
              <a:rPr lang="zh-TW" altLang="en-US" dirty="0"/>
              <a:t>我離你多近</a:t>
            </a:r>
            <a:r>
              <a:rPr lang="en-US" altLang="zh-TW" dirty="0"/>
              <a:t>/</a:t>
            </a:r>
            <a:r>
              <a:rPr lang="zh-TW" altLang="en-US" dirty="0"/>
              <a:t>多遠</a:t>
            </a:r>
            <a:endParaRPr lang="en-US" altLang="zh-TW" dirty="0"/>
          </a:p>
          <a:p>
            <a:pPr lvl="4"/>
            <a:r>
              <a:rPr lang="zh-TW" altLang="en-US" dirty="0"/>
              <a:t>你離牆壁多遠</a:t>
            </a:r>
            <a:r>
              <a:rPr lang="en-US" altLang="zh-TW" dirty="0"/>
              <a:t>…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41B5DCE-F983-471E-4DE3-6542C0EDF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295" y="2483661"/>
            <a:ext cx="7073900" cy="2882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6519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E07530-D779-BF75-57DB-C9122CF8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設定元件位置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CEDAB6-F1A6-7B17-824D-D95FB1F6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41</a:t>
            </a:fld>
            <a:endParaRPr 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8546289F-80C1-A879-9530-7AE3A2C79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在初學時，可以將每個元件設定成距離</a:t>
            </a:r>
            <a:r>
              <a:rPr lang="zh-TW" altLang="en-US" dirty="0">
                <a:solidFill>
                  <a:srgbClr val="0070C0"/>
                </a:solidFill>
              </a:rPr>
              <a:t>左右牆壁</a:t>
            </a:r>
            <a:r>
              <a:rPr lang="zh-TW" altLang="en-US" dirty="0"/>
              <a:t>，</a:t>
            </a:r>
            <a:r>
              <a:rPr lang="zh-TW" altLang="en-US" dirty="0">
                <a:solidFill>
                  <a:srgbClr val="0070C0"/>
                </a:solidFill>
              </a:rPr>
              <a:t>天花板</a:t>
            </a:r>
            <a:r>
              <a:rPr lang="zh-TW" altLang="en-US" dirty="0"/>
              <a:t>或</a:t>
            </a:r>
            <a:r>
              <a:rPr lang="zh-TW" altLang="en-US" dirty="0">
                <a:solidFill>
                  <a:srgbClr val="0070C0"/>
                </a:solidFill>
              </a:rPr>
              <a:t>地板</a:t>
            </a:r>
            <a:r>
              <a:rPr lang="zh-TW" altLang="en-US" dirty="0"/>
              <a:t>多遠。</a:t>
            </a:r>
            <a:endParaRPr lang="en-US" altLang="zh-TW" dirty="0"/>
          </a:p>
          <a:p>
            <a:r>
              <a:rPr lang="zh-TW" altLang="en-US" dirty="0"/>
              <a:t>設定方法：</a:t>
            </a:r>
            <a:endParaRPr lang="en-US" altLang="zh-TW" dirty="0"/>
          </a:p>
          <a:p>
            <a:pPr lvl="2"/>
            <a:r>
              <a:rPr lang="zh-TW" altLang="en-US" dirty="0"/>
              <a:t>拉住元件四周白色點，往要設定距離的物件移動，接上後圓點會變藍色。</a:t>
            </a:r>
            <a:endParaRPr lang="en-US" altLang="zh-TW" dirty="0"/>
          </a:p>
          <a:p>
            <a:pPr lvl="4"/>
            <a:r>
              <a:rPr lang="zh-TW" altLang="en-US" dirty="0"/>
              <a:t>請注意按住白色點時，</a:t>
            </a:r>
            <a:r>
              <a:rPr lang="zh-TW" altLang="en-US" dirty="0">
                <a:solidFill>
                  <a:srgbClr val="FF0000"/>
                </a:solidFill>
              </a:rPr>
              <a:t>不要碰到其他元件的圓點</a:t>
            </a:r>
            <a:r>
              <a:rPr lang="zh-TW" altLang="en-US" dirty="0"/>
              <a:t>，否則會造成關聯！</a:t>
            </a:r>
            <a:endParaRPr lang="en-US" altLang="zh-TW" dirty="0"/>
          </a:p>
          <a:p>
            <a:pPr lvl="2"/>
            <a:r>
              <a:rPr lang="zh-TW" altLang="en-US" dirty="0"/>
              <a:t>設定好與左邊牆壁、天花板的距離後，可以拉動元件設定到喜歡的位置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696A362-B2DA-900F-25A3-E5739AA84B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6" t="4500" r="3845" b="-1"/>
          <a:stretch/>
        </p:blipFill>
        <p:spPr>
          <a:xfrm>
            <a:off x="544026" y="3784060"/>
            <a:ext cx="2616741" cy="2477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C5CCF20-04E1-848A-7A08-E289A408B0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2" t="4687" r="6524"/>
          <a:stretch/>
        </p:blipFill>
        <p:spPr>
          <a:xfrm>
            <a:off x="3575554" y="3784060"/>
            <a:ext cx="2494327" cy="2477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A2364E6-AF36-B817-9BE3-22E933E96A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2" t="1379" b="1"/>
          <a:stretch/>
        </p:blipFill>
        <p:spPr>
          <a:xfrm>
            <a:off x="6484667" y="3784059"/>
            <a:ext cx="2545890" cy="2477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CA48619-ADBA-0CED-9485-A1214C4FC9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5344" y="3784059"/>
            <a:ext cx="2505984" cy="24776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69257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E07530-D779-BF75-57DB-C9122CF8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設定元件屬性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CEDAB6-F1A6-7B17-824D-D95FB1F6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42</a:t>
            </a:fld>
            <a:endParaRPr 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8546289F-80C1-A879-9530-7AE3A2C79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元件與</a:t>
            </a:r>
            <a:r>
              <a:rPr lang="en-US" altLang="zh-TW" dirty="0"/>
              <a:t> HTML </a:t>
            </a:r>
            <a:r>
              <a:rPr lang="zh-TW" altLang="en-US" dirty="0"/>
              <a:t>標籤相似，也都擁有一些屬性可以設定</a:t>
            </a:r>
            <a:endParaRPr lang="en-US" altLang="zh-TW" dirty="0"/>
          </a:p>
          <a:p>
            <a:pPr lvl="2"/>
            <a:r>
              <a:rPr lang="zh-TW" altLang="en-US" dirty="0"/>
              <a:t>文字</a:t>
            </a:r>
            <a:endParaRPr lang="en-US" altLang="zh-TW" dirty="0"/>
          </a:p>
          <a:p>
            <a:pPr lvl="2"/>
            <a:r>
              <a:rPr lang="zh-TW" altLang="en-US" dirty="0"/>
              <a:t>顏色</a:t>
            </a:r>
            <a:endParaRPr lang="en-US" altLang="zh-TW" dirty="0"/>
          </a:p>
          <a:p>
            <a:pPr lvl="2"/>
            <a:r>
              <a:rPr lang="en-US" altLang="zh-TW" dirty="0"/>
              <a:t>id</a:t>
            </a:r>
            <a:r>
              <a:rPr lang="zh-TW" altLang="en-US" dirty="0"/>
              <a:t>（在</a:t>
            </a:r>
            <a:r>
              <a:rPr lang="en-US" altLang="zh-TW" dirty="0"/>
              <a:t> Activity </a:t>
            </a:r>
            <a:r>
              <a:rPr lang="zh-TW" altLang="en-US" dirty="0"/>
              <a:t>中一樣只能有唯一一個元件）</a:t>
            </a:r>
          </a:p>
        </p:txBody>
      </p:sp>
    </p:spTree>
    <p:extLst>
      <p:ext uri="{BB962C8B-B14F-4D97-AF65-F5344CB8AC3E}">
        <p14:creationId xmlns:p14="http://schemas.microsoft.com/office/powerpoint/2010/main" val="8312487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E07530-D779-BF75-57DB-C9122CF8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設定元件屬性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輸入框</a:t>
            </a:r>
            <a:r>
              <a:rPr kumimoji="1" lang="en-US" altLang="zh-TW" dirty="0"/>
              <a:t> Plain Text (</a:t>
            </a:r>
            <a:r>
              <a:rPr kumimoji="1" lang="en-US" altLang="zh-TW" dirty="0" err="1"/>
              <a:t>EditText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CEDAB6-F1A6-7B17-824D-D95FB1F6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43</a:t>
            </a:fld>
            <a:endParaRPr 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8546289F-80C1-A879-9530-7AE3A2C79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936" y="1032480"/>
            <a:ext cx="6047519" cy="4793039"/>
          </a:xfrm>
        </p:spPr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點一下 </a:t>
            </a:r>
            <a:r>
              <a:rPr kumimoji="1" lang="en-US" altLang="zh-TW" dirty="0">
                <a:solidFill>
                  <a:srgbClr val="FF0000"/>
                </a:solidFill>
              </a:rPr>
              <a:t>Plain Text </a:t>
            </a:r>
            <a:r>
              <a:rPr kumimoji="1" lang="zh-TW" altLang="en-US" dirty="0">
                <a:solidFill>
                  <a:srgbClr val="FF0000"/>
                </a:solidFill>
              </a:rPr>
              <a:t> 這個元件</a:t>
            </a:r>
            <a:r>
              <a:rPr kumimoji="1"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設定</a:t>
            </a:r>
            <a:r>
              <a:rPr lang="en-US" altLang="zh-TW" dirty="0"/>
              <a:t> id </a:t>
            </a:r>
            <a:r>
              <a:rPr lang="zh-TW" altLang="en-US" dirty="0"/>
              <a:t>時會跳出</a:t>
            </a:r>
            <a:r>
              <a:rPr lang="en-US" altLang="zh-TW" dirty="0"/>
              <a:t> Rename </a:t>
            </a:r>
            <a:r>
              <a:rPr lang="zh-TW" altLang="en-US" dirty="0"/>
              <a:t>的視窗，請直接按「</a:t>
            </a:r>
            <a:r>
              <a:rPr lang="en-US" altLang="zh-TW" dirty="0"/>
              <a:t>Refactor</a:t>
            </a:r>
            <a:r>
              <a:rPr lang="zh-TW" altLang="en-US" dirty="0"/>
              <a:t>」</a:t>
            </a:r>
            <a:r>
              <a:rPr lang="en-US" altLang="zh-TW" dirty="0"/>
              <a:t>(</a:t>
            </a:r>
            <a:r>
              <a:rPr lang="zh-TW" altLang="en-US" dirty="0"/>
              <a:t>重構</a:t>
            </a:r>
            <a:r>
              <a:rPr lang="en-US" altLang="zh-TW" dirty="0"/>
              <a:t>)</a:t>
            </a:r>
            <a:r>
              <a:rPr lang="zh-TW" altLang="en-US" dirty="0"/>
              <a:t>的按鈕。</a:t>
            </a:r>
            <a:endParaRPr lang="en-US" altLang="zh-TW" dirty="0"/>
          </a:p>
          <a:p>
            <a:r>
              <a:rPr lang="en-US" altLang="zh-TW" dirty="0"/>
              <a:t>Attributes(</a:t>
            </a:r>
            <a:r>
              <a:rPr lang="zh-TW" altLang="en-US" dirty="0"/>
              <a:t>屬性</a:t>
            </a:r>
            <a:r>
              <a:rPr lang="en-US" altLang="zh-TW" dirty="0"/>
              <a:t>)</a:t>
            </a:r>
            <a:r>
              <a:rPr lang="zh-TW" altLang="en-US" dirty="0"/>
              <a:t>：</a:t>
            </a:r>
            <a:endParaRPr lang="en-US" altLang="zh-TW" dirty="0"/>
          </a:p>
          <a:p>
            <a:pPr lvl="2"/>
            <a:r>
              <a:rPr lang="en-US" altLang="zh-TW" dirty="0"/>
              <a:t>id: limit</a:t>
            </a:r>
          </a:p>
          <a:p>
            <a:pPr lvl="2"/>
            <a:r>
              <a:rPr lang="en-US" altLang="zh-TW" dirty="0" err="1"/>
              <a:t>inputType</a:t>
            </a:r>
            <a:r>
              <a:rPr lang="en-US" altLang="zh-TW" dirty="0"/>
              <a:t>: number</a:t>
            </a:r>
          </a:p>
          <a:p>
            <a:pPr lvl="2"/>
            <a:r>
              <a:rPr lang="en-US" altLang="zh-TW" dirty="0"/>
              <a:t>text: ””</a:t>
            </a:r>
            <a:r>
              <a:rPr lang="zh-TW" altLang="en-US" dirty="0"/>
              <a:t> 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B050"/>
                </a:solidFill>
              </a:rPr>
              <a:t># </a:t>
            </a:r>
            <a:r>
              <a:rPr lang="zh-TW" altLang="en-US" dirty="0">
                <a:solidFill>
                  <a:srgbClr val="00B050"/>
                </a:solidFill>
              </a:rPr>
              <a:t>空白就好</a:t>
            </a:r>
            <a:endParaRPr lang="en-US" altLang="zh-TW" dirty="0">
              <a:solidFill>
                <a:srgbClr val="00B050"/>
              </a:solidFill>
            </a:endParaRPr>
          </a:p>
          <a:p>
            <a:pPr lvl="2"/>
            <a:r>
              <a:rPr lang="en-US" altLang="zh-TW" dirty="0"/>
              <a:t>hint: </a:t>
            </a:r>
            <a:r>
              <a:rPr lang="zh-TW" altLang="en-US" dirty="0"/>
              <a:t>請輸入最高步數</a:t>
            </a:r>
            <a:r>
              <a:rPr lang="en-US" altLang="zh-TW" dirty="0"/>
              <a:t>  </a:t>
            </a:r>
            <a:r>
              <a:rPr lang="en-US" altLang="zh-TW" dirty="0">
                <a:solidFill>
                  <a:srgbClr val="00B050"/>
                </a:solidFill>
              </a:rPr>
              <a:t># </a:t>
            </a:r>
            <a:r>
              <a:rPr lang="zh-TW" altLang="en-US" dirty="0">
                <a:solidFill>
                  <a:srgbClr val="00B050"/>
                </a:solidFill>
              </a:rPr>
              <a:t>往下拉，需要找一下</a:t>
            </a:r>
            <a:endParaRPr lang="en-US" altLang="zh-TW" dirty="0">
              <a:solidFill>
                <a:srgbClr val="00B050"/>
              </a:solidFill>
            </a:endParaRPr>
          </a:p>
          <a:p>
            <a:pPr lvl="2"/>
            <a:r>
              <a:rPr lang="zh-TW" altLang="en-US" dirty="0">
                <a:solidFill>
                  <a:srgbClr val="00B050"/>
                </a:solidFill>
              </a:rPr>
              <a:t>（</a:t>
            </a:r>
            <a:r>
              <a:rPr lang="en-US" altLang="zh-TW" dirty="0">
                <a:solidFill>
                  <a:srgbClr val="00B050"/>
                </a:solidFill>
              </a:rPr>
              <a:t>Optional</a:t>
            </a:r>
            <a:r>
              <a:rPr lang="zh-TW" altLang="en-US" dirty="0">
                <a:solidFill>
                  <a:srgbClr val="00B050"/>
                </a:solidFill>
              </a:rPr>
              <a:t>）</a:t>
            </a:r>
            <a:r>
              <a:rPr lang="en-US" altLang="zh-TW" dirty="0" err="1">
                <a:solidFill>
                  <a:srgbClr val="00B050"/>
                </a:solidFill>
              </a:rPr>
              <a:t>textAlignment</a:t>
            </a:r>
            <a:r>
              <a:rPr lang="en-US" altLang="zh-TW" dirty="0">
                <a:solidFill>
                  <a:srgbClr val="00B050"/>
                </a:solidFill>
              </a:rPr>
              <a:t>: </a:t>
            </a:r>
            <a:r>
              <a:rPr lang="zh-TW" altLang="en-US" dirty="0">
                <a:solidFill>
                  <a:srgbClr val="00B050"/>
                </a:solidFill>
              </a:rPr>
              <a:t>置中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51FFDC-29FB-409E-129B-16A7A5BCB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378" y="1032480"/>
            <a:ext cx="3016520" cy="21107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3F0288B-62AD-39FA-4CEA-2B82B3A03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379" y="3974872"/>
            <a:ext cx="2904517" cy="2173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48545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E07530-D779-BF75-57DB-C9122CF8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設定元件屬性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文字框 </a:t>
            </a:r>
            <a:r>
              <a:rPr kumimoji="1" lang="en-US" altLang="zh-TW" dirty="0" err="1"/>
              <a:t>TextView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CEDAB6-F1A6-7B17-824D-D95FB1F6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44</a:t>
            </a:fld>
            <a:endParaRPr 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8546289F-80C1-A879-9530-7AE3A2C79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設定</a:t>
            </a:r>
            <a:r>
              <a:rPr lang="en-US" altLang="zh-TW" dirty="0"/>
              <a:t> id </a:t>
            </a:r>
            <a:r>
              <a:rPr lang="zh-TW" altLang="en-US" dirty="0"/>
              <a:t>時會跳出</a:t>
            </a:r>
            <a:r>
              <a:rPr lang="en-US" altLang="zh-TW" dirty="0"/>
              <a:t> Rename </a:t>
            </a:r>
            <a:r>
              <a:rPr lang="zh-TW" altLang="en-US" dirty="0"/>
              <a:t>的視窗，請直接按「</a:t>
            </a:r>
            <a:r>
              <a:rPr lang="en-US" altLang="zh-TW" dirty="0"/>
              <a:t>Refactor</a:t>
            </a:r>
            <a:r>
              <a:rPr lang="zh-TW" altLang="en-US" dirty="0"/>
              <a:t>」</a:t>
            </a:r>
            <a:r>
              <a:rPr lang="en-US" altLang="zh-TW" dirty="0"/>
              <a:t>(</a:t>
            </a:r>
            <a:r>
              <a:rPr lang="zh-TW" altLang="en-US" dirty="0"/>
              <a:t>重構</a:t>
            </a:r>
            <a:r>
              <a:rPr lang="en-US" altLang="zh-TW" dirty="0"/>
              <a:t>)</a:t>
            </a:r>
            <a:r>
              <a:rPr lang="zh-TW" altLang="en-US" dirty="0"/>
              <a:t>的按鈕。</a:t>
            </a:r>
            <a:endParaRPr lang="en-US" altLang="zh-TW" dirty="0"/>
          </a:p>
          <a:p>
            <a:r>
              <a:rPr lang="en-US" altLang="zh-TW" dirty="0"/>
              <a:t>Attributes(</a:t>
            </a:r>
            <a:r>
              <a:rPr lang="zh-TW" altLang="en-US" dirty="0"/>
              <a:t>屬性</a:t>
            </a:r>
            <a:r>
              <a:rPr lang="en-US" altLang="zh-TW" dirty="0"/>
              <a:t>)</a:t>
            </a:r>
            <a:r>
              <a:rPr lang="zh-TW" altLang="en-US" dirty="0"/>
              <a:t>：</a:t>
            </a:r>
            <a:endParaRPr lang="en-US" altLang="zh-TW" dirty="0"/>
          </a:p>
          <a:p>
            <a:pPr lvl="2"/>
            <a:r>
              <a:rPr lang="en-US" altLang="zh-TW" dirty="0"/>
              <a:t>id: times</a:t>
            </a:r>
          </a:p>
          <a:p>
            <a:pPr lvl="2"/>
            <a:r>
              <a:rPr lang="en-US" altLang="zh-TW" dirty="0"/>
              <a:t>text: 0</a:t>
            </a:r>
          </a:p>
          <a:p>
            <a:pPr lvl="2"/>
            <a:r>
              <a:rPr lang="zh-TW" altLang="en-US" dirty="0">
                <a:solidFill>
                  <a:srgbClr val="00B050"/>
                </a:solidFill>
              </a:rPr>
              <a:t>（</a:t>
            </a:r>
            <a:r>
              <a:rPr lang="en-US" altLang="zh-TW" dirty="0">
                <a:solidFill>
                  <a:srgbClr val="00B050"/>
                </a:solidFill>
              </a:rPr>
              <a:t>Optional</a:t>
            </a:r>
            <a:r>
              <a:rPr lang="zh-TW" altLang="en-US" dirty="0">
                <a:solidFill>
                  <a:srgbClr val="00B050"/>
                </a:solidFill>
              </a:rPr>
              <a:t>）</a:t>
            </a:r>
            <a:r>
              <a:rPr lang="en-US" altLang="zh-TW" dirty="0" err="1">
                <a:solidFill>
                  <a:srgbClr val="00B050"/>
                </a:solidFill>
              </a:rPr>
              <a:t>textAlignment</a:t>
            </a:r>
            <a:r>
              <a:rPr lang="en-US" altLang="zh-TW" dirty="0">
                <a:solidFill>
                  <a:srgbClr val="00B050"/>
                </a:solidFill>
              </a:rPr>
              <a:t>: </a:t>
            </a:r>
            <a:r>
              <a:rPr lang="zh-TW" altLang="en-US" dirty="0">
                <a:solidFill>
                  <a:srgbClr val="00B050"/>
                </a:solidFill>
              </a:rPr>
              <a:t>置中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51FFDC-29FB-409E-129B-16A7A5BCB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106" y="1799712"/>
            <a:ext cx="3016520" cy="211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286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E07530-D779-BF75-57DB-C9122CF8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設定元件屬性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第一個</a:t>
            </a:r>
            <a:r>
              <a:rPr kumimoji="1" lang="en-US" altLang="zh-TW" dirty="0"/>
              <a:t> Button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CEDAB6-F1A6-7B17-824D-D95FB1F6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45</a:t>
            </a:fld>
            <a:endParaRPr 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8546289F-80C1-A879-9530-7AE3A2C79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設定</a:t>
            </a:r>
            <a:r>
              <a:rPr lang="en-US" altLang="zh-TW" dirty="0"/>
              <a:t> id </a:t>
            </a:r>
            <a:r>
              <a:rPr lang="zh-TW" altLang="en-US" dirty="0"/>
              <a:t>時會跳出</a:t>
            </a:r>
            <a:r>
              <a:rPr lang="en-US" altLang="zh-TW" dirty="0"/>
              <a:t> Rename </a:t>
            </a:r>
            <a:r>
              <a:rPr lang="zh-TW" altLang="en-US" dirty="0"/>
              <a:t>的視窗，請直接按「</a:t>
            </a:r>
            <a:r>
              <a:rPr lang="en-US" altLang="zh-TW" dirty="0"/>
              <a:t>Refactor</a:t>
            </a:r>
            <a:r>
              <a:rPr lang="zh-TW" altLang="en-US" dirty="0"/>
              <a:t>」</a:t>
            </a:r>
            <a:r>
              <a:rPr lang="en-US" altLang="zh-TW" dirty="0"/>
              <a:t>(</a:t>
            </a:r>
            <a:r>
              <a:rPr lang="zh-TW" altLang="en-US" dirty="0"/>
              <a:t>重構</a:t>
            </a:r>
            <a:r>
              <a:rPr lang="en-US" altLang="zh-TW" dirty="0"/>
              <a:t>)</a:t>
            </a:r>
            <a:r>
              <a:rPr lang="zh-TW" altLang="en-US" dirty="0"/>
              <a:t>的按鈕。</a:t>
            </a:r>
            <a:endParaRPr lang="en-US" altLang="zh-TW" dirty="0"/>
          </a:p>
          <a:p>
            <a:r>
              <a:rPr lang="en-US" altLang="zh-TW" dirty="0"/>
              <a:t>Attributes(</a:t>
            </a:r>
            <a:r>
              <a:rPr lang="zh-TW" altLang="en-US" dirty="0"/>
              <a:t>屬性</a:t>
            </a:r>
            <a:r>
              <a:rPr lang="en-US" altLang="zh-TW" dirty="0"/>
              <a:t>)</a:t>
            </a:r>
            <a:r>
              <a:rPr lang="zh-TW" altLang="en-US" dirty="0"/>
              <a:t>：</a:t>
            </a:r>
            <a:endParaRPr lang="en-US" altLang="zh-TW" dirty="0"/>
          </a:p>
          <a:p>
            <a:pPr lvl="2"/>
            <a:r>
              <a:rPr lang="en-US" altLang="zh-TW" dirty="0"/>
              <a:t>id: count</a:t>
            </a:r>
          </a:p>
          <a:p>
            <a:pPr lvl="2"/>
            <a:r>
              <a:rPr lang="en-US" altLang="zh-TW" dirty="0"/>
              <a:t>text: </a:t>
            </a:r>
            <a:r>
              <a:rPr lang="zh-TW" altLang="en-US" dirty="0"/>
              <a:t>計數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51FFDC-29FB-409E-129B-16A7A5BCB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106" y="1799712"/>
            <a:ext cx="3016520" cy="211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301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E07530-D779-BF75-57DB-C9122CF8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設定元件屬性</a:t>
            </a:r>
            <a:r>
              <a:rPr kumimoji="1" lang="en-US" altLang="zh-TW" dirty="0"/>
              <a:t> – </a:t>
            </a:r>
            <a:r>
              <a:rPr kumimoji="1" lang="zh-TW" altLang="en-US" dirty="0"/>
              <a:t>第二個</a:t>
            </a:r>
            <a:r>
              <a:rPr kumimoji="1" lang="en-US" altLang="zh-TW" dirty="0"/>
              <a:t> Button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CEDAB6-F1A6-7B17-824D-D95FB1F6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46</a:t>
            </a:fld>
            <a:endParaRPr 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8546289F-80C1-A879-9530-7AE3A2C79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設定</a:t>
            </a:r>
            <a:r>
              <a:rPr lang="en-US" altLang="zh-TW" dirty="0"/>
              <a:t> id </a:t>
            </a:r>
            <a:r>
              <a:rPr lang="zh-TW" altLang="en-US" dirty="0"/>
              <a:t>時會跳出</a:t>
            </a:r>
            <a:r>
              <a:rPr lang="en-US" altLang="zh-TW" dirty="0"/>
              <a:t> Rename </a:t>
            </a:r>
            <a:r>
              <a:rPr lang="zh-TW" altLang="en-US" dirty="0"/>
              <a:t>的視窗，請直接按「</a:t>
            </a:r>
            <a:r>
              <a:rPr lang="en-US" altLang="zh-TW" dirty="0"/>
              <a:t>Refactor</a:t>
            </a:r>
            <a:r>
              <a:rPr lang="zh-TW" altLang="en-US" dirty="0"/>
              <a:t>」</a:t>
            </a:r>
            <a:r>
              <a:rPr lang="en-US" altLang="zh-TW" dirty="0"/>
              <a:t>(</a:t>
            </a:r>
            <a:r>
              <a:rPr lang="zh-TW" altLang="en-US" dirty="0"/>
              <a:t>重構</a:t>
            </a:r>
            <a:r>
              <a:rPr lang="en-US" altLang="zh-TW" dirty="0"/>
              <a:t>)</a:t>
            </a:r>
            <a:r>
              <a:rPr lang="zh-TW" altLang="en-US" dirty="0"/>
              <a:t>的按鈕。</a:t>
            </a:r>
            <a:endParaRPr lang="en-US" altLang="zh-TW" dirty="0"/>
          </a:p>
          <a:p>
            <a:r>
              <a:rPr lang="en-US" altLang="zh-TW" dirty="0"/>
              <a:t>Attributes(</a:t>
            </a:r>
            <a:r>
              <a:rPr lang="zh-TW" altLang="en-US" dirty="0"/>
              <a:t>屬性</a:t>
            </a:r>
            <a:r>
              <a:rPr lang="en-US" altLang="zh-TW" dirty="0"/>
              <a:t>)</a:t>
            </a:r>
            <a:r>
              <a:rPr lang="zh-TW" altLang="en-US" dirty="0"/>
              <a:t>：</a:t>
            </a:r>
            <a:endParaRPr lang="en-US" altLang="zh-TW" dirty="0"/>
          </a:p>
          <a:p>
            <a:pPr lvl="2"/>
            <a:r>
              <a:rPr lang="en-US" altLang="zh-TW" dirty="0"/>
              <a:t>id: </a:t>
            </a:r>
            <a:r>
              <a:rPr lang="en-US" altLang="zh-TW" dirty="0" err="1"/>
              <a:t>init</a:t>
            </a:r>
            <a:endParaRPr lang="en-US" altLang="zh-TW" dirty="0"/>
          </a:p>
          <a:p>
            <a:pPr lvl="2"/>
            <a:r>
              <a:rPr lang="en-US" altLang="zh-TW" dirty="0"/>
              <a:t>text: </a:t>
            </a:r>
            <a:r>
              <a:rPr lang="zh-TW" altLang="en-US" dirty="0"/>
              <a:t>歸零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51FFDC-29FB-409E-129B-16A7A5BCB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106" y="1799712"/>
            <a:ext cx="3016520" cy="211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175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4D83A4-F6F1-4CC6-93AF-D31E51D70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元件設定完畢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5FE291F-AA3E-4650-0C9D-4BA5B49B8F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請</a:t>
            </a:r>
            <a:r>
              <a:rPr kumimoji="1" lang="en-US" altLang="zh-TW" dirty="0"/>
              <a:t> commit </a:t>
            </a:r>
            <a:r>
              <a:rPr kumimoji="1" lang="zh-TW" altLang="en-US" dirty="0"/>
              <a:t>你的程式碼！</a:t>
            </a:r>
            <a:endParaRPr kumimoji="1" lang="en-US" altLang="zh-TW" dirty="0"/>
          </a:p>
          <a:p>
            <a:pPr lvl="2"/>
            <a:r>
              <a:rPr kumimoji="1" lang="en-US" altLang="zh-TW" dirty="0"/>
              <a:t>Message: Count app </a:t>
            </a:r>
            <a:r>
              <a:rPr kumimoji="1" lang="zh-TW" altLang="en-US" dirty="0"/>
              <a:t>使用介面設定完畢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CF5F8BD-BCC5-1EAE-2C36-2AC38CDBF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589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1DEFA2-E4F8-ECF9-6DE4-0E1A56AFB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功能實作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08FFE78-7B71-E344-32EA-30F60DDA1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總共需要兩個功能：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Count</a:t>
            </a:r>
          </a:p>
          <a:p>
            <a:pPr lvl="4"/>
            <a:r>
              <a:rPr kumimoji="1" lang="zh-TW" altLang="en-US" dirty="0"/>
              <a:t>按下「計數按鈕」後，次數</a:t>
            </a:r>
            <a:r>
              <a:rPr kumimoji="1" lang="en-US" altLang="zh-TW" dirty="0"/>
              <a:t>+1</a:t>
            </a:r>
          </a:p>
          <a:p>
            <a:pPr lvl="4"/>
            <a:r>
              <a:rPr kumimoji="1" lang="zh-TW" altLang="en-US" dirty="0"/>
              <a:t>檢查輸入框輸入的數字 </a:t>
            </a:r>
            <a:r>
              <a:rPr kumimoji="1" lang="en-US" altLang="zh-TW" dirty="0"/>
              <a:t>limit</a:t>
            </a:r>
            <a:r>
              <a:rPr kumimoji="1" lang="zh-TW" altLang="en-US" dirty="0"/>
              <a:t> 是否大於次數</a:t>
            </a:r>
            <a:endParaRPr kumimoji="1" lang="en-US" altLang="zh-TW" dirty="0"/>
          </a:p>
          <a:p>
            <a:pPr marL="1545750" lvl="5"/>
            <a:r>
              <a:rPr kumimoji="1" lang="zh-TW" altLang="en-US" dirty="0"/>
              <a:t>次數＋</a:t>
            </a:r>
            <a:r>
              <a:rPr kumimoji="1" lang="en-US" altLang="zh-TW" dirty="0"/>
              <a:t>1</a:t>
            </a:r>
          </a:p>
          <a:p>
            <a:pPr marL="1545750" lvl="5"/>
            <a:r>
              <a:rPr kumimoji="1" lang="zh-TW" altLang="en-US" dirty="0"/>
              <a:t>寫入次數到</a:t>
            </a:r>
            <a:r>
              <a:rPr kumimoji="1" lang="en-US" altLang="zh-TW" dirty="0"/>
              <a:t> times</a:t>
            </a:r>
          </a:p>
          <a:p>
            <a:pPr marL="1165860" lvl="3"/>
            <a:r>
              <a:rPr kumimoji="1" lang="zh-TW" altLang="en-US" b="0" dirty="0"/>
              <a:t>否則</a:t>
            </a:r>
            <a:endParaRPr kumimoji="1" lang="en-US" altLang="zh-TW" b="0" dirty="0"/>
          </a:p>
          <a:p>
            <a:pPr marL="1545750" lvl="5"/>
            <a:r>
              <a:rPr kumimoji="1" lang="zh-TW" altLang="en-US" b="0" dirty="0"/>
              <a:t>寫入「已達上限」到</a:t>
            </a:r>
            <a:r>
              <a:rPr kumimoji="1" lang="en-US" altLang="zh-TW" b="0" dirty="0"/>
              <a:t> times</a:t>
            </a:r>
          </a:p>
          <a:p>
            <a:pPr marL="1545750" lvl="5"/>
            <a:r>
              <a:rPr kumimoji="1" lang="zh-TW" altLang="en-US" dirty="0"/>
              <a:t>按鈕設為不能按</a:t>
            </a:r>
            <a:endParaRPr kumimoji="1" lang="en-US" altLang="zh-TW" b="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98CB7A8-7580-F4D9-EA92-1FEDF4DC7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876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1DEFA2-E4F8-ECF9-6DE4-0E1A56AFB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功能實作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08FFE78-7B71-E344-32EA-30F60DDA1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kumimoji="1" lang="en-US" altLang="zh-TW" dirty="0"/>
              <a:t>Init</a:t>
            </a:r>
          </a:p>
          <a:p>
            <a:pPr lvl="4"/>
            <a:r>
              <a:rPr kumimoji="1" lang="zh-TW" altLang="en-US" dirty="0"/>
              <a:t>寫入</a:t>
            </a:r>
            <a:r>
              <a:rPr kumimoji="1" lang="en-US" altLang="zh-TW" dirty="0"/>
              <a:t> ”0” </a:t>
            </a:r>
            <a:r>
              <a:rPr kumimoji="1" lang="zh-TW" altLang="en-US" dirty="0"/>
              <a:t>到 </a:t>
            </a:r>
            <a:r>
              <a:rPr kumimoji="1" lang="en" altLang="zh-TW" dirty="0"/>
              <a:t>times</a:t>
            </a:r>
          </a:p>
          <a:p>
            <a:pPr lvl="4"/>
            <a:r>
              <a:rPr kumimoji="1" lang="zh-TW" altLang="en-US" dirty="0"/>
              <a:t>按鈕設為可以按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98CB7A8-7580-F4D9-EA92-1FEDF4DC7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3988A7-9D7E-BDDE-5CDC-A708289DD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GitHub Desktop</a:t>
            </a:r>
            <a:r>
              <a:rPr kumimoji="1" lang="zh-TW" altLang="en-US" dirty="0"/>
              <a:t> </a:t>
            </a:r>
            <a:r>
              <a:rPr kumimoji="1" lang="en-US" altLang="zh-TW" dirty="0"/>
              <a:t>- windows</a:t>
            </a:r>
            <a:endParaRPr kumimoji="1"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BACE3F91-1AB8-EA5F-B67D-8C3F7118F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6540" y="1214755"/>
            <a:ext cx="6994050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924B89-EF42-6B13-8631-EA5040CE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</a:t>
            </a:fld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57757F7-4A93-8CE6-F484-814927C0CA9D}"/>
              </a:ext>
            </a:extLst>
          </p:cNvPr>
          <p:cNvSpPr/>
          <p:nvPr/>
        </p:nvSpPr>
        <p:spPr>
          <a:xfrm>
            <a:off x="2691410" y="1438656"/>
            <a:ext cx="819886" cy="2804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104460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D48159-2F98-0CBA-4793-F5624019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功能實作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FA453B-30F2-3359-77C1-FE33F71C5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宣告方法的方式：</a:t>
            </a: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在</a:t>
            </a:r>
            <a:r>
              <a:rPr kumimoji="1" lang="en-US" altLang="zh-TW" dirty="0"/>
              <a:t> Android </a:t>
            </a:r>
            <a:r>
              <a:rPr kumimoji="1" lang="zh-TW" altLang="en-US" dirty="0"/>
              <a:t>中，取得元件數值的方式與</a:t>
            </a:r>
            <a:r>
              <a:rPr kumimoji="1" lang="en-US" altLang="zh-TW" dirty="0"/>
              <a:t> JavaScript</a:t>
            </a:r>
            <a:r>
              <a:rPr kumimoji="1" lang="zh-TW" altLang="en-US" dirty="0"/>
              <a:t> 類似，需要先找到該元件。</a:t>
            </a:r>
            <a:endParaRPr kumimoji="1" lang="en-US" altLang="zh-TW" dirty="0"/>
          </a:p>
          <a:p>
            <a:pPr lvl="1"/>
            <a:r>
              <a:rPr kumimoji="1" lang="en-US" altLang="zh-TW" b="0" dirty="0"/>
              <a:t>R: </a:t>
            </a:r>
            <a:r>
              <a:rPr kumimoji="1" lang="zh-TW" altLang="en-US" b="0" dirty="0"/>
              <a:t>資源（</a:t>
            </a:r>
            <a:r>
              <a:rPr kumimoji="1" lang="en-US" altLang="zh-TW" b="0" dirty="0"/>
              <a:t>Resource</a:t>
            </a:r>
            <a:r>
              <a:rPr kumimoji="1" lang="zh-TW" altLang="en-US" b="0" dirty="0"/>
              <a:t>）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ADDD139-AF05-13AB-47DB-640CDD437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50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4F3B5B8-4F68-1CF6-6B12-9F9296F43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165" y="5251854"/>
            <a:ext cx="6146800" cy="9652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88D082B-C411-F6A0-101A-BDAAFF2C8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4047" y="782139"/>
            <a:ext cx="3792166" cy="261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8786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E9FCE3-A6E9-F869-E0C4-625A82D85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設定程式邏輯到元件上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24D341-F6A8-4019-B50E-D747BE7E88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打開介面設定的「</a:t>
            </a:r>
            <a:r>
              <a:rPr kumimoji="1" lang="en-US" altLang="zh-TW" dirty="0" err="1"/>
              <a:t>activity_main.xml</a:t>
            </a:r>
            <a:r>
              <a:rPr kumimoji="1" lang="zh-TW" altLang="en-US" dirty="0"/>
              <a:t>」</a:t>
            </a:r>
            <a:endParaRPr kumimoji="1" lang="en-US" altLang="zh-TW" dirty="0"/>
          </a:p>
          <a:p>
            <a:r>
              <a:rPr kumimoji="1" lang="zh-TW" altLang="en-US" dirty="0"/>
              <a:t>切換到「</a:t>
            </a:r>
            <a:r>
              <a:rPr kumimoji="1" lang="en-US" altLang="zh-TW" dirty="0"/>
              <a:t>Design</a:t>
            </a:r>
            <a:r>
              <a:rPr kumimoji="1" lang="zh-TW" altLang="en-US" dirty="0"/>
              <a:t>」</a:t>
            </a:r>
            <a:endParaRPr kumimoji="1" lang="en-US" altLang="zh-TW" dirty="0"/>
          </a:p>
          <a:p>
            <a:r>
              <a:rPr kumimoji="1" lang="zh-TW" altLang="en-US" dirty="0"/>
              <a:t>找到「計數」按鈕</a:t>
            </a:r>
            <a:endParaRPr kumimoji="1" lang="en-US" altLang="zh-TW" dirty="0"/>
          </a:p>
          <a:p>
            <a:r>
              <a:rPr kumimoji="1" lang="zh-TW" altLang="en-US" dirty="0"/>
              <a:t>在「計數」按鈕的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Attritubes</a:t>
            </a:r>
            <a:r>
              <a:rPr kumimoji="1" lang="en-US" altLang="zh-TW" dirty="0"/>
              <a:t> </a:t>
            </a:r>
            <a:r>
              <a:rPr kumimoji="1" lang="zh-TW" altLang="en-US" dirty="0"/>
              <a:t>的「</a:t>
            </a:r>
            <a:r>
              <a:rPr kumimoji="1" lang="en-US" altLang="zh-TW" dirty="0" err="1"/>
              <a:t>onClick</a:t>
            </a:r>
            <a:r>
              <a:rPr kumimoji="1" lang="zh-TW" altLang="en-US" dirty="0"/>
              <a:t>」屬性下拉選單中選擇「</a:t>
            </a:r>
            <a:r>
              <a:rPr kumimoji="1" lang="en-US" altLang="zh-TW" dirty="0"/>
              <a:t>Count</a:t>
            </a:r>
            <a:r>
              <a:rPr kumimoji="1" lang="zh-TW" altLang="en-US" dirty="0"/>
              <a:t>」這個方法。</a:t>
            </a:r>
            <a:endParaRPr kumimoji="1" lang="en-US" altLang="zh-TW" dirty="0"/>
          </a:p>
          <a:p>
            <a:r>
              <a:rPr kumimoji="1" lang="zh-TW" altLang="en-US" dirty="0"/>
              <a:t>找到「歸零」按鈕</a:t>
            </a:r>
            <a:endParaRPr kumimoji="1" lang="en-US" altLang="zh-TW" dirty="0"/>
          </a:p>
          <a:p>
            <a:r>
              <a:rPr kumimoji="1" lang="zh-TW" altLang="en-US" dirty="0"/>
              <a:t>在「歸零」按鈕的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Attritubes</a:t>
            </a:r>
            <a:r>
              <a:rPr kumimoji="1" lang="en-US" altLang="zh-TW" dirty="0"/>
              <a:t> </a:t>
            </a:r>
            <a:r>
              <a:rPr kumimoji="1" lang="zh-TW" altLang="en-US" dirty="0"/>
              <a:t>的「</a:t>
            </a:r>
            <a:r>
              <a:rPr kumimoji="1" lang="en-US" altLang="zh-TW" dirty="0" err="1"/>
              <a:t>onClick</a:t>
            </a:r>
            <a:r>
              <a:rPr kumimoji="1" lang="zh-TW" altLang="en-US" dirty="0"/>
              <a:t>」屬性下拉選單中選擇「</a:t>
            </a:r>
            <a:r>
              <a:rPr kumimoji="1" lang="en-US" altLang="zh-TW" dirty="0"/>
              <a:t>Init</a:t>
            </a:r>
            <a:r>
              <a:rPr kumimoji="1" lang="zh-TW" altLang="en-US" dirty="0"/>
              <a:t>」這個方法。</a:t>
            </a:r>
            <a:endParaRPr kumimoji="1"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5006FF3-F195-B57B-CD9B-4BEA912AD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870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BCA13D-575D-46CE-DF64-31813E4D2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測試程式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71AABF-0614-B206-E5F1-BF9AB32D5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請測試程式是否能正確執行。</a:t>
            </a:r>
            <a:endParaRPr kumimoji="1" lang="en-US" altLang="zh-TW" dirty="0"/>
          </a:p>
          <a:p>
            <a:r>
              <a:rPr kumimoji="1" lang="zh-TW" altLang="en-US" dirty="0"/>
              <a:t>測試完畢請 </a:t>
            </a:r>
            <a:r>
              <a:rPr kumimoji="1" lang="en-US" altLang="zh-TW" dirty="0"/>
              <a:t>commit</a:t>
            </a:r>
            <a:r>
              <a:rPr kumimoji="1" lang="zh-TW" altLang="en-US" dirty="0"/>
              <a:t> 程式碼</a:t>
            </a:r>
            <a:endParaRPr kumimoji="1" lang="en-US" altLang="zh-TW" dirty="0"/>
          </a:p>
          <a:p>
            <a:pPr lvl="2"/>
            <a:r>
              <a:rPr kumimoji="1" lang="en-US" altLang="zh-TW" dirty="0"/>
              <a:t>Message: </a:t>
            </a:r>
            <a:r>
              <a:rPr kumimoji="1" lang="zh-TW" altLang="en-US" dirty="0"/>
              <a:t>完成 </a:t>
            </a:r>
            <a:r>
              <a:rPr kumimoji="1" lang="en-US" altLang="zh-TW" dirty="0"/>
              <a:t>Count app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7D10922-A072-AB85-C466-59469CE7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2606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D4AA0B-2A06-1B47-8B49-5C16AAA70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練習：溫度轉換計算機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937227E3-E29E-1EAA-6455-43D3AA7564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zh-TW" altLang="en-US" dirty="0"/>
                  <a:t>請設計一個</a:t>
                </a:r>
                <a:r>
                  <a:rPr kumimoji="1" lang="en-US" altLang="zh-TW" dirty="0"/>
                  <a:t> app </a:t>
                </a:r>
                <a:r>
                  <a:rPr kumimoji="1" lang="zh-TW" altLang="en-US" dirty="0"/>
                  <a:t>能夠讓使用者輸入一個溫度，並且提供兩個按鈕</a:t>
                </a:r>
                <a:endParaRPr kumimoji="1" lang="en-US" altLang="zh-TW" dirty="0"/>
              </a:p>
              <a:p>
                <a:pPr lvl="2"/>
                <a:r>
                  <a:rPr kumimoji="1" lang="zh-TW" altLang="en-US" dirty="0"/>
                  <a:t>攝氏轉華氏</a:t>
                </a:r>
                <a:endParaRPr kumimoji="1" lang="en-US" altLang="zh-TW" dirty="0"/>
              </a:p>
              <a:p>
                <a:pPr lvl="2"/>
                <a:r>
                  <a:rPr kumimoji="1" lang="zh-TW" altLang="en-US" dirty="0"/>
                  <a:t>華氏轉攝氏</a:t>
                </a:r>
                <a:endParaRPr kumimoji="1" lang="en-US" altLang="zh-TW" dirty="0"/>
              </a:p>
              <a:p>
                <a:r>
                  <a:rPr kumimoji="1" lang="zh-TW" altLang="en-US" dirty="0"/>
                  <a:t>分別按下不同的按鈕可以換算不同溫度</a:t>
                </a:r>
                <a:endParaRPr kumimoji="1" lang="en-US" altLang="zh-TW" dirty="0"/>
              </a:p>
              <a:p>
                <a:pPr marL="0" indent="0">
                  <a:buNone/>
                </a:pPr>
                <a:r>
                  <a:rPr kumimoji="1" lang="en-US" altLang="zh-TW" dirty="0"/>
                  <a:t>※</a:t>
                </a:r>
                <a:r>
                  <a:rPr kumimoji="1" lang="zh-TW" altLang="en-US" dirty="0"/>
                  <a:t> 溫度換算公式：</a:t>
                </a:r>
                <a:endParaRPr kumimoji="1" lang="en-US" altLang="zh-TW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kumimoji="1" lang="zh-TW" altLang="en-US" dirty="0"/>
                  <a:t>為攝氏溫度，</a:t>
                </a:r>
                <a14:m>
                  <m:oMath xmlns:m="http://schemas.openxmlformats.org/officeDocument/2006/math"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kumimoji="1" lang="zh-TW" altLang="en-US" dirty="0"/>
                  <a:t>為華氏溫度</a:t>
                </a:r>
                <a:endParaRPr kumimoji="1" lang="en-US" altLang="zh-TW" dirty="0"/>
              </a:p>
              <a:p>
                <a:pPr marL="0" indent="0">
                  <a:buNone/>
                </a:pPr>
                <a:endParaRPr kumimoji="1" lang="en-US" altLang="zh-TW" dirty="0"/>
              </a:p>
              <a:p>
                <a:pPr marL="0" indent="0">
                  <a:buNone/>
                </a:pPr>
                <a:r>
                  <a:rPr kumimoji="1" lang="en-US" altLang="zh-TW" dirty="0"/>
                  <a:t>Ex: </a:t>
                </a:r>
                <a14:m>
                  <m:oMath xmlns:m="http://schemas.openxmlformats.org/officeDocument/2006/math"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=20, 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=68</m:t>
                    </m:r>
                  </m:oMath>
                </a14:m>
                <a:endParaRPr kumimoji="1" lang="en-US" altLang="zh-TW" dirty="0"/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937227E3-E29E-1EAA-6455-43D3AA7564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8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1EF6C9E-03D9-55A3-1943-D8F3A1AD1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53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F96F5C3-F374-8CC4-BD64-586432DFC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694" y="4470264"/>
            <a:ext cx="1473200" cy="4953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0EBD764-CF26-CED8-4738-DA0174F3A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652" y="4470264"/>
            <a:ext cx="13081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149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3988A7-9D7E-BDDE-5CDC-A708289DD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GitHub Desktop</a:t>
            </a:r>
            <a:r>
              <a:rPr kumimoji="1" lang="zh-TW" altLang="en-US" dirty="0"/>
              <a:t> </a:t>
            </a:r>
            <a:r>
              <a:rPr kumimoji="1" lang="en-US" altLang="zh-TW" dirty="0"/>
              <a:t>- Mac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924B89-EF42-6B13-8631-EA5040CE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6</a:t>
            </a:fld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57757F7-4A93-8CE6-F484-814927C0CA9D}"/>
              </a:ext>
            </a:extLst>
          </p:cNvPr>
          <p:cNvSpPr/>
          <p:nvPr/>
        </p:nvSpPr>
        <p:spPr>
          <a:xfrm>
            <a:off x="2691410" y="1438656"/>
            <a:ext cx="819886" cy="2804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1E878DE0-E05D-C51B-C49B-1EB166773C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9393" y="1031875"/>
            <a:ext cx="7229065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569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E7B05E-5A59-773C-A759-78DC40E60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</a:t>
            </a:r>
            <a:r>
              <a:rPr kumimoji="1" lang="zh-TW" altLang="en-US" dirty="0"/>
              <a:t>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61258D-58D4-794B-A71C-58E098028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TW" dirty="0"/>
              <a:t>Android </a:t>
            </a:r>
            <a:r>
              <a:rPr kumimoji="1" lang="zh-TW" altLang="en-US" dirty="0"/>
              <a:t>是一個基於 </a:t>
            </a:r>
            <a:r>
              <a:rPr kumimoji="1" lang="en" altLang="zh-TW" dirty="0"/>
              <a:t>Linux </a:t>
            </a:r>
            <a:r>
              <a:rPr kumimoji="1" lang="zh-TW" altLang="en-US" dirty="0"/>
              <a:t>核心的開源作業系統。</a:t>
            </a:r>
            <a:endParaRPr kumimoji="1" lang="en-US" altLang="zh-TW" dirty="0"/>
          </a:p>
          <a:p>
            <a:r>
              <a:rPr kumimoji="1" lang="en" altLang="zh-TW" dirty="0"/>
              <a:t>Android </a:t>
            </a:r>
            <a:r>
              <a:rPr kumimoji="1" lang="zh-TW" altLang="en-US" dirty="0"/>
              <a:t>系統的硬體：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硬體：</a:t>
            </a:r>
            <a:r>
              <a:rPr kumimoji="1" lang="zh-TW" altLang="en-US" b="0" dirty="0"/>
              <a:t>相機、</a:t>
            </a:r>
            <a:r>
              <a:rPr kumimoji="1" lang="en-US" altLang="zh-TW" b="0" dirty="0"/>
              <a:t>GPS</a:t>
            </a:r>
            <a:r>
              <a:rPr kumimoji="1" lang="zh-TW" altLang="en-US" b="0" dirty="0"/>
              <a:t>、數位羅盤、加速度計、重力感測器、陀螺儀</a:t>
            </a:r>
            <a:r>
              <a:rPr kumimoji="1" lang="en-US" altLang="zh-TW" b="0" dirty="0"/>
              <a:t>…</a:t>
            </a:r>
            <a:r>
              <a:rPr kumimoji="1" lang="zh-TW" altLang="en-US" b="0" dirty="0"/>
              <a:t>等等。</a:t>
            </a:r>
            <a:endParaRPr kumimoji="1" lang="en-US" altLang="zh-TW" b="0" dirty="0"/>
          </a:p>
          <a:p>
            <a:pPr lvl="1"/>
            <a:r>
              <a:rPr kumimoji="1" lang="zh-TW" altLang="en-US" dirty="0"/>
              <a:t>通訊與網路：</a:t>
            </a:r>
            <a:r>
              <a:rPr kumimoji="1" lang="en-US" altLang="zh-TW" b="0" dirty="0"/>
              <a:t>4G</a:t>
            </a:r>
            <a:r>
              <a:rPr kumimoji="1" lang="zh-TW" altLang="en-US" b="0" dirty="0"/>
              <a:t>、</a:t>
            </a:r>
            <a:r>
              <a:rPr kumimoji="1" lang="en-US" altLang="zh-TW" b="0" dirty="0"/>
              <a:t>5G</a:t>
            </a:r>
            <a:r>
              <a:rPr kumimoji="1" lang="zh-TW" altLang="en-US" b="0" dirty="0"/>
              <a:t>、</a:t>
            </a:r>
            <a:r>
              <a:rPr kumimoji="1" lang="en-US" altLang="zh-TW" b="0" dirty="0" err="1"/>
              <a:t>WiFi</a:t>
            </a:r>
            <a:r>
              <a:rPr kumimoji="1" lang="zh-TW" altLang="en-US" b="0" dirty="0"/>
              <a:t>、藍牙等等。</a:t>
            </a:r>
            <a:endParaRPr kumimoji="1" lang="en-US" altLang="zh-TW" b="0" dirty="0"/>
          </a:p>
          <a:p>
            <a:pPr lvl="1"/>
            <a:r>
              <a:rPr kumimoji="1" lang="zh-TW" altLang="en-US" dirty="0"/>
              <a:t>瀏覽器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多媒體播放器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資料儲存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繪圖</a:t>
            </a:r>
            <a:endParaRPr kumimoji="1" lang="en-US" altLang="zh-TW" dirty="0"/>
          </a:p>
          <a:p>
            <a:pPr lvl="1"/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2FD819A-89DC-B3C4-50AD-E25870F5B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9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AC7054-539C-0A5E-1F8E-F75D9B840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Android Studio </a:t>
            </a:r>
            <a:r>
              <a:rPr kumimoji="1" lang="zh-TW" altLang="en-US" dirty="0"/>
              <a:t>專案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EAF6276-6BA1-743E-A52D-99DBF897B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8</a:t>
            </a:fld>
            <a:endParaRPr lang="en-US"/>
          </a:p>
        </p:txBody>
      </p:sp>
      <p:pic>
        <p:nvPicPr>
          <p:cNvPr id="8" name="內容版面配置區 4">
            <a:extLst>
              <a:ext uri="{FF2B5EF4-FFF2-40B4-BE49-F238E27FC236}">
                <a16:creationId xmlns:a16="http://schemas.microsoft.com/office/drawing/2014/main" id="{7726C86D-CBDD-C41C-EE9A-641FC8903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4401" y="1031875"/>
            <a:ext cx="6319048" cy="479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0430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E03BF0-5D32-0ABE-5AB9-27A337800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開發環境與相關工具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FA1D27-7E10-5CD5-A4DF-A4C55AF6C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Android</a:t>
            </a:r>
            <a:r>
              <a:rPr kumimoji="1" lang="zh-TW" altLang="en-US" dirty="0"/>
              <a:t> </a:t>
            </a:r>
            <a:r>
              <a:rPr kumimoji="1" lang="en-US" altLang="zh-TW" dirty="0"/>
              <a:t>Studio</a:t>
            </a:r>
          </a:p>
          <a:p>
            <a:pPr lvl="1"/>
            <a:r>
              <a:rPr kumimoji="1" lang="zh-TW" altLang="en-US" b="0" dirty="0"/>
              <a:t>官方整合開發環境（</a:t>
            </a:r>
            <a:r>
              <a:rPr kumimoji="1" lang="en-US" altLang="zh-TW" b="0" dirty="0"/>
              <a:t>Integrated Development Environment; IDE</a:t>
            </a:r>
            <a:r>
              <a:rPr kumimoji="1" lang="zh-TW" altLang="en-US" b="0" dirty="0"/>
              <a:t>）為 </a:t>
            </a:r>
            <a:r>
              <a:rPr kumimoji="1" lang="en-US" altLang="zh-TW" b="0" dirty="0"/>
              <a:t>Android </a:t>
            </a:r>
            <a:r>
              <a:rPr kumimoji="1" lang="zh-TW" altLang="en-US" b="0" dirty="0"/>
              <a:t>應用程式開發。</a:t>
            </a:r>
            <a:endParaRPr kumimoji="1" lang="en-US" altLang="zh-TW" b="0" dirty="0"/>
          </a:p>
          <a:p>
            <a:pPr lvl="3"/>
            <a:r>
              <a:rPr kumimoji="1" lang="en-US" altLang="zh-TW" b="0" dirty="0"/>
              <a:t>IDE </a:t>
            </a:r>
            <a:r>
              <a:rPr kumimoji="1" lang="zh-TW" altLang="en-US" b="0" dirty="0"/>
              <a:t>是一個包含了許多開發工具的軟體應用程式，旨在提供程式開發者撰寫、編譯、調試和測試軟體的一站式解決方案。</a:t>
            </a:r>
            <a:endParaRPr kumimoji="1" lang="en-US" altLang="zh-TW" b="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B08E7A1-412A-EDB9-5144-76CDD4E07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9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7C5AFE5-269A-EA35-97E4-2EF43BC1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417" y="3428999"/>
            <a:ext cx="5314759" cy="31391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090524"/>
      </p:ext>
    </p:extLst>
  </p:cSld>
  <p:clrMapOvr>
    <a:masterClrMapping/>
  </p:clrMapOvr>
</p:sld>
</file>

<file path=ppt/theme/theme1.xml><?xml version="1.0" encoding="utf-8"?>
<a:theme xmlns:a="http://schemas.openxmlformats.org/drawingml/2006/main" name="BlocksVTI">
  <a:themeElements>
    <a:clrScheme name="AnalogousFromRegularSeed_2SEEDS">
      <a:dk1>
        <a:srgbClr val="000000"/>
      </a:dk1>
      <a:lt1>
        <a:srgbClr val="FFFFFF"/>
      </a:lt1>
      <a:dk2>
        <a:srgbClr val="1B2F2E"/>
      </a:dk2>
      <a:lt2>
        <a:srgbClr val="F3F1F0"/>
      </a:lt2>
      <a:accent1>
        <a:srgbClr val="3B9EB1"/>
      </a:accent1>
      <a:accent2>
        <a:srgbClr val="46B196"/>
      </a:accent2>
      <a:accent3>
        <a:srgbClr val="4D7EC3"/>
      </a:accent3>
      <a:accent4>
        <a:srgbClr val="B13B3E"/>
      </a:accent4>
      <a:accent5>
        <a:srgbClr val="C37B4D"/>
      </a:accent5>
      <a:accent6>
        <a:srgbClr val="B19A3B"/>
      </a:accent6>
      <a:hlink>
        <a:srgbClr val="C05944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1683</Words>
  <Application>Microsoft Macintosh PowerPoint</Application>
  <PresentationFormat>寬螢幕</PresentationFormat>
  <Paragraphs>251</Paragraphs>
  <Slides>53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53</vt:i4>
      </vt:variant>
    </vt:vector>
  </HeadingPairs>
  <TitlesOfParts>
    <vt:vector size="60" baseType="lpstr">
      <vt:lpstr>.SF NS</vt:lpstr>
      <vt:lpstr>Arial</vt:lpstr>
      <vt:lpstr>Avenir Next LT Pro</vt:lpstr>
      <vt:lpstr>Avenir Next LT Pro Light</vt:lpstr>
      <vt:lpstr>Calibri</vt:lpstr>
      <vt:lpstr>Cambria Math</vt:lpstr>
      <vt:lpstr>BlocksVTI</vt:lpstr>
      <vt:lpstr>行動APP開發</vt:lpstr>
      <vt:lpstr>Android Studio 下載</vt:lpstr>
      <vt:lpstr>GitHub Desktop</vt:lpstr>
      <vt:lpstr>GitHub Desktop</vt:lpstr>
      <vt:lpstr>GitHub Desktop - windows</vt:lpstr>
      <vt:lpstr>GitHub Desktop - Mac</vt:lpstr>
      <vt:lpstr>Android 簡介</vt:lpstr>
      <vt:lpstr>Android Studio 專案</vt:lpstr>
      <vt:lpstr>開發環境與相關工具</vt:lpstr>
      <vt:lpstr>開發環境與相關工具</vt:lpstr>
      <vt:lpstr>開啟一個新的 Android Studio 專案</vt:lpstr>
      <vt:lpstr>選擇「Empty Views Activity」</vt:lpstr>
      <vt:lpstr>設定專案</vt:lpstr>
      <vt:lpstr>使用 Android Studio’ SDK</vt:lpstr>
      <vt:lpstr>(GitHub Desktop) Commit to main</vt:lpstr>
      <vt:lpstr>新增 AVD</vt:lpstr>
      <vt:lpstr>新增 AVD</vt:lpstr>
      <vt:lpstr>新增 AVD</vt:lpstr>
      <vt:lpstr>新增 AVD</vt:lpstr>
      <vt:lpstr>啟動 AVD</vt:lpstr>
      <vt:lpstr>AVD 介面</vt:lpstr>
      <vt:lpstr>檔案檢視</vt:lpstr>
      <vt:lpstr>程式碼編輯視窗</vt:lpstr>
      <vt:lpstr>設計介面工具</vt:lpstr>
      <vt:lpstr>Design 設計模式</vt:lpstr>
      <vt:lpstr>Design 設計模式</vt:lpstr>
      <vt:lpstr>Design 設計模式</vt:lpstr>
      <vt:lpstr>Design 設計模式</vt:lpstr>
      <vt:lpstr>練習：新增元件</vt:lpstr>
      <vt:lpstr>Android 應用程式介紹</vt:lpstr>
      <vt:lpstr>Android 應用程式</vt:lpstr>
      <vt:lpstr>Activity 活動</vt:lpstr>
      <vt:lpstr>Activity 活動</vt:lpstr>
      <vt:lpstr>Activity 活動</vt:lpstr>
      <vt:lpstr>使用介面佈局檔（activity_main.xml）</vt:lpstr>
      <vt:lpstr>範例：計數器</vt:lpstr>
      <vt:lpstr>注意！</vt:lpstr>
      <vt:lpstr>計數器</vt:lpstr>
      <vt:lpstr>拉出元件</vt:lpstr>
      <vt:lpstr>設定元件位置</vt:lpstr>
      <vt:lpstr>設定元件位置</vt:lpstr>
      <vt:lpstr>設定元件屬性</vt:lpstr>
      <vt:lpstr>設定元件屬性 – 輸入框 Plain Text (EditText)</vt:lpstr>
      <vt:lpstr>設定元件屬性 – 文字框 TextView</vt:lpstr>
      <vt:lpstr>設定元件屬性 – 第一個 Button</vt:lpstr>
      <vt:lpstr>設定元件屬性 – 第二個 Button</vt:lpstr>
      <vt:lpstr>元件設定完畢</vt:lpstr>
      <vt:lpstr>功能實作</vt:lpstr>
      <vt:lpstr>功能實作</vt:lpstr>
      <vt:lpstr>功能實作</vt:lpstr>
      <vt:lpstr>設定程式邏輯到元件上</vt:lpstr>
      <vt:lpstr>測試程式</vt:lpstr>
      <vt:lpstr>練習：溫度轉換計算機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行動APP開發</dc:title>
  <dc:creator>賴璉錡</dc:creator>
  <cp:lastModifiedBy>賴璉錡</cp:lastModifiedBy>
  <cp:revision>3</cp:revision>
  <dcterms:created xsi:type="dcterms:W3CDTF">2024-06-30T19:08:58Z</dcterms:created>
  <dcterms:modified xsi:type="dcterms:W3CDTF">2024-07-03T00:13:40Z</dcterms:modified>
</cp:coreProperties>
</file>

<file path=docProps/thumbnail.jpeg>
</file>